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71" r:id="rId2"/>
    <p:sldId id="360" r:id="rId3"/>
    <p:sldId id="350" r:id="rId4"/>
    <p:sldId id="340" r:id="rId5"/>
    <p:sldId id="368" r:id="rId6"/>
    <p:sldId id="347" r:id="rId7"/>
    <p:sldId id="257" r:id="rId8"/>
    <p:sldId id="342" r:id="rId9"/>
    <p:sldId id="282" r:id="rId10"/>
    <p:sldId id="283" r:id="rId11"/>
    <p:sldId id="363" r:id="rId12"/>
    <p:sldId id="319" r:id="rId13"/>
    <p:sldId id="293" r:id="rId14"/>
    <p:sldId id="343" r:id="rId15"/>
    <p:sldId id="341" r:id="rId16"/>
    <p:sldId id="307" r:id="rId17"/>
    <p:sldId id="316" r:id="rId18"/>
    <p:sldId id="364" r:id="rId19"/>
    <p:sldId id="310" r:id="rId20"/>
    <p:sldId id="258" r:id="rId21"/>
    <p:sldId id="344" r:id="rId22"/>
    <p:sldId id="365" r:id="rId23"/>
    <p:sldId id="315" r:id="rId24"/>
    <p:sldId id="366" r:id="rId25"/>
    <p:sldId id="259" r:id="rId26"/>
    <p:sldId id="353" r:id="rId27"/>
    <p:sldId id="318" r:id="rId28"/>
    <p:sldId id="290" r:id="rId29"/>
    <p:sldId id="362" r:id="rId30"/>
    <p:sldId id="374" r:id="rId3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3" userDrawn="1">
          <p15:clr>
            <a:srgbClr val="A4A3A4"/>
          </p15:clr>
        </p15:guide>
        <p15:guide id="2" pos="3613" userDrawn="1">
          <p15:clr>
            <a:srgbClr val="A4A3A4"/>
          </p15:clr>
        </p15:guide>
        <p15:guide id="3" pos="229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pos="892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pos="7310" userDrawn="1">
          <p15:clr>
            <a:srgbClr val="A4A3A4"/>
          </p15:clr>
        </p15:guide>
        <p15:guide id="11" orient="horz" pos="1501" userDrawn="1">
          <p15:clr>
            <a:srgbClr val="A4A3A4"/>
          </p15:clr>
        </p15:guide>
        <p15:guide id="12" orient="horz" pos="1107" userDrawn="1">
          <p15:clr>
            <a:srgbClr val="A4A3A4"/>
          </p15:clr>
        </p15:guide>
        <p15:guide id="13" orient="horz" pos="15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Fernandez Casals" initials="AFC" lastIdx="0" clrIdx="0">
    <p:extLst>
      <p:ext uri="{19B8F6BF-5375-455C-9EA6-DF929625EA0E}">
        <p15:presenceInfo xmlns:p15="http://schemas.microsoft.com/office/powerpoint/2012/main" userId="S-1-5-21-515967899-2111687655-682003330-37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DD3"/>
    <a:srgbClr val="6DDFA8"/>
    <a:srgbClr val="BAEBF0"/>
    <a:srgbClr val="E2E780"/>
    <a:srgbClr val="2A2A45"/>
    <a:srgbClr val="1887AA"/>
    <a:srgbClr val="F5F5F5"/>
    <a:srgbClr val="2ED0E6"/>
    <a:srgbClr val="F1F1F1"/>
    <a:srgbClr val="02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5750" autoAdjust="0"/>
  </p:normalViewPr>
  <p:slideViewPr>
    <p:cSldViewPr>
      <p:cViewPr varScale="1">
        <p:scale>
          <a:sx n="85" d="100"/>
          <a:sy n="85" d="100"/>
        </p:scale>
        <p:origin x="850" y="67"/>
      </p:cViewPr>
      <p:guideLst>
        <p:guide orient="horz" pos="573"/>
        <p:guide pos="3613"/>
        <p:guide pos="229"/>
        <p:guide pos="7468"/>
        <p:guide orient="horz" pos="2160"/>
        <p:guide orient="horz" pos="4088"/>
        <p:guide pos="892"/>
        <p:guide orient="horz" pos="1706"/>
        <p:guide pos="438"/>
        <p:guide pos="7310"/>
        <p:guide orient="horz" pos="1501"/>
        <p:guide orient="horz" pos="1107"/>
        <p:guide orient="horz" pos="1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7259-BCD1-430B-9C06-98B69907F104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AB0C3-137E-4993-98B5-14523291CC3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955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AB0C3-137E-4993-98B5-14523291CC3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14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AB0C3-137E-4993-98B5-14523291CC3B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71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161BF-C403-4873-BC29-C79BE32E8244}" type="slidenum">
              <a:rPr lang="ca-ES" smtClean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37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8EE197C-E917-4555-A065-EBC8EE08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2B983DA7-B043-4E25-B164-3B2C0E38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20593D0-5F24-4523-8EE1-61F96D7A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9DE305-FCEB-496B-B711-7529C562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BE283F-D3E0-454E-BC52-A1E99D1B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651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F322F72-1A37-47B2-9285-561EB25E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CFD49EF-6AFB-4366-8871-3687B1ACE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AF2E718-AAC8-4434-8DA1-D5058165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F4384F4-EDF9-4A67-BDCD-48872FA4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D519C57-8A30-4CA4-BC30-D2BACE0D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983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340EA1CB-5935-4CAD-823E-792EFAA32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E89A837-209F-45DF-AADC-D51F745F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81047BF-5AA4-49ED-A187-B06F510B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5167F5C-820B-4D23-99C3-79E9EA0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6C4D924-CE63-4301-ACBB-36C61669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723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E4176CD-ED0D-4E98-9EA7-ABF0F9B3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47CB850-D1FF-498C-B909-58E36EEBD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CB3EA-F786-4D56-B05D-3D547036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2D19DCE-8FD7-481A-AED4-75540B29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0C336B-9D35-4FF6-BD8D-B890399B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05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87D1594-A6BD-49F2-960F-965405FA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C8C9FC1-D1DC-4B01-81E3-905CF4B2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0BB8F69-5753-42A8-84F2-D3A77A11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9AA19A-0C27-45CA-AF85-ABC36945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07CEFF0-2E10-4B10-AD50-51861447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904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F44EF1B-FF98-4C3E-8898-5A25C595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728F324-0C20-4702-BBC3-8282AA5F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8F089CB-27D4-4693-9BE4-CFF4FDC66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EE5653AA-EB68-4B49-A96F-CB7E930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22F4C7E-E6AB-430D-9150-5D1459FF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EEC1887-20CA-4CFB-9242-9C3CA4FB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37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4E2BE02-1F7A-4502-9E73-321A60FB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62757ED-FF0B-4DAA-AED9-631600C2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66E692B-34FD-4DE3-925D-0AFC5C801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6F99684-62D4-4DC7-90C3-470FD4C17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B2C7B89-263E-47BF-8DA1-98E1F1D5D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6F77F1CA-1534-4CBF-8E39-53378164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DB4F9686-E8B9-46AB-AF92-A5C88282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A5CF2FE-62BF-4E6F-997D-BB7D35B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781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94A4C5-01ED-4D08-A031-346096A0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D5E0FAE-BAF7-486D-83EC-A14FCF19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C4623898-77B3-4386-ADBA-302736BE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DD99AC14-22E7-4EE9-8B70-E4B1622C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39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283E133B-F228-4B98-B7BA-09B907EB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8B03D7D-7327-470F-B749-8CA1E24B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554EBE9-C3B2-4449-B89A-ABAF13C9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90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616A3FD-5E34-473E-ACE0-F9872884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E253DA7-6E94-4B5F-A24C-9E3F61FB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16CE9713-086D-4D0A-85FC-BC0C04F15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8BC980ED-84B6-4CA6-A04B-3C20C8AB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6D995C42-B065-475D-94BA-258F753D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E16BE82-7384-485E-8691-2262501B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04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2C3E7AA-B870-4CEB-986F-841E479E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885B6B7-F0AD-45A7-8F04-6C4459C47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47E1F62-0069-4149-BEA8-C6987156C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38B249-B7DB-4BDF-A1DB-4F86B942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38BE7FD-C033-43E7-B521-E14E1297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EA8B40C-4531-4D73-BD99-547D312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277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3CEDFAA2-5617-4385-B2E3-52BB52DB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18E6506-289F-4AC2-B86C-A09ABDECC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61A29D5-1E1D-46BA-8A3F-9534BDC11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EFAC-C227-40EA-AFD4-8B5A2E82A16C}" type="datetimeFigureOut">
              <a:rPr lang="ca-ES" smtClean="0"/>
              <a:t>13/10/2025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FA8700-B408-4943-906B-899AD350B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F034585-E0E9-4890-B28D-A61ED834E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A4AB-E829-4D45-AE0E-A76842E21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80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c.edu/en" TargetMode="External"/><Relationship Id="rId3" Type="http://schemas.openxmlformats.org/officeDocument/2006/relationships/image" Target="../media/image63.jpg"/><Relationship Id="rId7" Type="http://schemas.openxmlformats.org/officeDocument/2006/relationships/hyperlink" Target="http://www.talent.upc.edu/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pc.edu/en/bachelors/" TargetMode="External"/><Relationship Id="rId5" Type="http://schemas.openxmlformats.org/officeDocument/2006/relationships/hyperlink" Target="http://www.upc.edu/en/masters/" TargetMode="External"/><Relationship Id="rId4" Type="http://schemas.openxmlformats.org/officeDocument/2006/relationships/hyperlink" Target="https://doctorat.upc.edu/en/programm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C78F1EBE-1ADE-49B7-A83E-B7595DAB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8FB04111-AFE7-4FFA-9A0A-2A0F3AED8E65}"/>
              </a:ext>
            </a:extLst>
          </p:cNvPr>
          <p:cNvSpPr txBox="1">
            <a:spLocks/>
          </p:cNvSpPr>
          <p:nvPr/>
        </p:nvSpPr>
        <p:spPr>
          <a:xfrm>
            <a:off x="695325" y="5229000"/>
            <a:ext cx="11700000" cy="14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700"/>
              </a:lnSpc>
              <a:buNone/>
            </a:pPr>
            <a:r>
              <a:rPr lang="en-US" sz="800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 today    </a:t>
            </a:r>
            <a:br>
              <a:rPr lang="en-US" sz="540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C252DEFE-8086-4965-BB21-BA700A39F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22859259-4FB0-4289-AE59-1B6E3CE8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8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3A94D5F-5357-401C-855B-703F8CEBD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6987"/>
          <a:stretch/>
        </p:blipFill>
        <p:spPr>
          <a:xfrm>
            <a:off x="0" y="-9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C500E05-189B-4E25-B64D-E956FE0B0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10"/>
            <a:ext cx="12192000" cy="68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D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20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59DCCD90-D9C5-4633-B83F-A3FE5DA3A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9" r="2993"/>
          <a:stretch/>
        </p:blipFill>
        <p:spPr>
          <a:xfrm>
            <a:off x="0" y="2529000"/>
            <a:ext cx="12192000" cy="31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cantonades arrodonides 35">
            <a:extLst>
              <a:ext uri="{FF2B5EF4-FFF2-40B4-BE49-F238E27FC236}">
                <a16:creationId xmlns:a16="http://schemas.microsoft.com/office/drawing/2014/main" id="{3731540B-792B-4FBF-8EB2-96AC0C4F5D60}"/>
              </a:ext>
            </a:extLst>
          </p:cNvPr>
          <p:cNvSpPr/>
          <p:nvPr/>
        </p:nvSpPr>
        <p:spPr>
          <a:xfrm>
            <a:off x="335181" y="3004216"/>
            <a:ext cx="8280818" cy="3491706"/>
          </a:xfrm>
          <a:prstGeom prst="roundRect">
            <a:avLst>
              <a:gd name="adj" fmla="val 10111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19BDD3"/>
              </a:solidFill>
            </a:endParaRPr>
          </a:p>
        </p:txBody>
      </p:sp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35182" y="909638"/>
            <a:ext cx="8280818" cy="1980700"/>
          </a:xfrm>
          <a:prstGeom prst="roundRect">
            <a:avLst>
              <a:gd name="adj" fmla="val 167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45075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Research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1" name="Rectangle: cantonades arrodonides 80">
            <a:extLst>
              <a:ext uri="{FF2B5EF4-FFF2-40B4-BE49-F238E27FC236}">
                <a16:creationId xmlns:a16="http://schemas.microsoft.com/office/drawing/2014/main" id="{4F7B9108-38A3-4C55-B676-A06328A92FBA}"/>
              </a:ext>
            </a:extLst>
          </p:cNvPr>
          <p:cNvSpPr/>
          <p:nvPr/>
        </p:nvSpPr>
        <p:spPr>
          <a:xfrm>
            <a:off x="544251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: cantonades arrodonides 81">
            <a:extLst>
              <a:ext uri="{FF2B5EF4-FFF2-40B4-BE49-F238E27FC236}">
                <a16:creationId xmlns:a16="http://schemas.microsoft.com/office/drawing/2014/main" id="{0A5EF6D1-72DF-46AC-B7B7-7554A3B1E6DB}"/>
              </a:ext>
            </a:extLst>
          </p:cNvPr>
          <p:cNvSpPr/>
          <p:nvPr/>
        </p:nvSpPr>
        <p:spPr>
          <a:xfrm>
            <a:off x="2131447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: cantonades arrodonides 82">
            <a:extLst>
              <a:ext uri="{FF2B5EF4-FFF2-40B4-BE49-F238E27FC236}">
                <a16:creationId xmlns:a16="http://schemas.microsoft.com/office/drawing/2014/main" id="{507E90B1-0530-451E-8364-EB6674861A05}"/>
              </a:ext>
            </a:extLst>
          </p:cNvPr>
          <p:cNvSpPr/>
          <p:nvPr/>
        </p:nvSpPr>
        <p:spPr>
          <a:xfrm>
            <a:off x="3716385" y="1085625"/>
            <a:ext cx="1499327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0" rtlCol="0" anchor="t"/>
          <a:lstStyle/>
          <a:p>
            <a:pPr lvl="0"/>
            <a:r>
              <a:rPr lang="ca-ES" sz="3200" dirty="0">
                <a:solidFill>
                  <a:srgbClr val="19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a-ES" sz="2800" dirty="0">
              <a:solidFill>
                <a:srgbClr val="19BD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</a:p>
        </p:txBody>
      </p:sp>
      <p:sp>
        <p:nvSpPr>
          <p:cNvPr id="84" name="Rectangle: cantonades arrodonides 83">
            <a:extLst>
              <a:ext uri="{FF2B5EF4-FFF2-40B4-BE49-F238E27FC236}">
                <a16:creationId xmlns:a16="http://schemas.microsoft.com/office/drawing/2014/main" id="{4BA6D672-A44B-414E-A5B1-2E99DA269829}"/>
              </a:ext>
            </a:extLst>
          </p:cNvPr>
          <p:cNvSpPr/>
          <p:nvPr/>
        </p:nvSpPr>
        <p:spPr>
          <a:xfrm>
            <a:off x="5301323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ca-ES" sz="2800" dirty="0">
              <a:solidFill>
                <a:srgbClr val="2ED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centres</a:t>
            </a:r>
          </a:p>
        </p:txBody>
      </p:sp>
      <p:sp>
        <p:nvSpPr>
          <p:cNvPr id="85" name="Rectangle: cantonades arrodonides 84">
            <a:extLst>
              <a:ext uri="{FF2B5EF4-FFF2-40B4-BE49-F238E27FC236}">
                <a16:creationId xmlns:a16="http://schemas.microsoft.com/office/drawing/2014/main" id="{53119B3B-9739-4F01-9B3F-CCEF96F1E017}"/>
              </a:ext>
            </a:extLst>
          </p:cNvPr>
          <p:cNvSpPr/>
          <p:nvPr/>
        </p:nvSpPr>
        <p:spPr>
          <a:xfrm>
            <a:off x="6886261" y="1085625"/>
            <a:ext cx="1499760" cy="1622649"/>
          </a:xfrm>
          <a:prstGeom prst="roundRect">
            <a:avLst>
              <a:gd name="adj" fmla="val 1884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lvl="0"/>
            <a:r>
              <a:rPr lang="ca-ES" sz="3200" dirty="0">
                <a:solidFill>
                  <a:srgbClr val="3E9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ca-ES" sz="2800" dirty="0">
              <a:solidFill>
                <a:srgbClr val="D2DA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endParaRPr lang="ca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cantonades arrodonides 87">
            <a:extLst>
              <a:ext uri="{FF2B5EF4-FFF2-40B4-BE49-F238E27FC236}">
                <a16:creationId xmlns:a16="http://schemas.microsoft.com/office/drawing/2014/main" id="{8D326269-0C1D-4D62-8425-2AB882ECDB83}"/>
              </a:ext>
            </a:extLst>
          </p:cNvPr>
          <p:cNvSpPr/>
          <p:nvPr/>
        </p:nvSpPr>
        <p:spPr>
          <a:xfrm>
            <a:off x="70204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99" name="Rectangle: cantonades arrodonides 98">
            <a:extLst>
              <a:ext uri="{FF2B5EF4-FFF2-40B4-BE49-F238E27FC236}">
                <a16:creationId xmlns:a16="http://schemas.microsoft.com/office/drawing/2014/main" id="{BE5EF4D5-EE17-40A2-B130-B1C1383F583F}"/>
              </a:ext>
            </a:extLst>
          </p:cNvPr>
          <p:cNvSpPr/>
          <p:nvPr/>
        </p:nvSpPr>
        <p:spPr>
          <a:xfrm>
            <a:off x="229462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0" name="Rectangle: cantonades arrodonides 99">
            <a:extLst>
              <a:ext uri="{FF2B5EF4-FFF2-40B4-BE49-F238E27FC236}">
                <a16:creationId xmlns:a16="http://schemas.microsoft.com/office/drawing/2014/main" id="{9AE956BD-9830-4AAF-9089-1D46CA05987F}"/>
              </a:ext>
            </a:extLst>
          </p:cNvPr>
          <p:cNvSpPr/>
          <p:nvPr/>
        </p:nvSpPr>
        <p:spPr>
          <a:xfrm>
            <a:off x="3870079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1" name="Rectangle: cantonades arrodonides 100">
            <a:extLst>
              <a:ext uri="{FF2B5EF4-FFF2-40B4-BE49-F238E27FC236}">
                <a16:creationId xmlns:a16="http://schemas.microsoft.com/office/drawing/2014/main" id="{EE5D2EE2-52FD-40FB-A652-0A936CC2AB90}"/>
              </a:ext>
            </a:extLst>
          </p:cNvPr>
          <p:cNvSpPr/>
          <p:nvPr/>
        </p:nvSpPr>
        <p:spPr>
          <a:xfrm>
            <a:off x="5445691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4" name="Rectangle: cantonades arrodonides 103">
            <a:extLst>
              <a:ext uri="{FF2B5EF4-FFF2-40B4-BE49-F238E27FC236}">
                <a16:creationId xmlns:a16="http://schemas.microsoft.com/office/drawing/2014/main" id="{3CF58914-FCF1-4931-B26C-5A9F7A0C70CA}"/>
              </a:ext>
            </a:extLst>
          </p:cNvPr>
          <p:cNvSpPr/>
          <p:nvPr/>
        </p:nvSpPr>
        <p:spPr>
          <a:xfrm>
            <a:off x="7030629" y="2228475"/>
            <a:ext cx="1211024" cy="328989"/>
          </a:xfrm>
          <a:prstGeom prst="roundRect">
            <a:avLst>
              <a:gd name="adj" fmla="val 50000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ca-ES" sz="28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6" name="Rectangle: cantonades arrodonides 105">
            <a:extLst>
              <a:ext uri="{FF2B5EF4-FFF2-40B4-BE49-F238E27FC236}">
                <a16:creationId xmlns:a16="http://schemas.microsoft.com/office/drawing/2014/main" id="{EF1DD48A-75C6-4D2C-9478-1111BA5F29AF}"/>
              </a:ext>
            </a:extLst>
          </p:cNvPr>
          <p:cNvSpPr/>
          <p:nvPr/>
        </p:nvSpPr>
        <p:spPr>
          <a:xfrm>
            <a:off x="8741136" y="3004216"/>
            <a:ext cx="3047878" cy="1684784"/>
          </a:xfrm>
          <a:prstGeom prst="roundRect">
            <a:avLst>
              <a:gd name="adj" fmla="val 18612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rtlCol="0" anchor="t"/>
          <a:lstStyle/>
          <a:p>
            <a:pPr lvl="0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2,579</a:t>
            </a:r>
          </a:p>
          <a:p>
            <a:pPr lvl="0"/>
            <a:r>
              <a:rPr lang="fr-FR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br>
              <a: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(2024</a:t>
            </a:r>
            <a:r>
              <a:rPr lang="fr-FR" sz="13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)</a:t>
            </a:r>
          </a:p>
        </p:txBody>
      </p:sp>
      <p:sp>
        <p:nvSpPr>
          <p:cNvPr id="90" name="QuadreDeText 89">
            <a:extLst>
              <a:ext uri="{FF2B5EF4-FFF2-40B4-BE49-F238E27FC236}">
                <a16:creationId xmlns:a16="http://schemas.microsoft.com/office/drawing/2014/main" id="{E10B6338-9DEE-4758-9744-F9A5331B6B61}"/>
              </a:ext>
            </a:extLst>
          </p:cNvPr>
          <p:cNvSpPr txBox="1"/>
          <p:nvPr/>
        </p:nvSpPr>
        <p:spPr>
          <a:xfrm>
            <a:off x="12288974" y="2197552"/>
            <a:ext cx="60" cy="15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a-ES" sz="105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109" name="Rectangle: cantonades arrodonides 108">
            <a:extLst>
              <a:ext uri="{FF2B5EF4-FFF2-40B4-BE49-F238E27FC236}">
                <a16:creationId xmlns:a16="http://schemas.microsoft.com/office/drawing/2014/main" id="{09456B1C-0349-4596-9C78-3667A74068B9}"/>
              </a:ext>
            </a:extLst>
          </p:cNvPr>
          <p:cNvSpPr/>
          <p:nvPr/>
        </p:nvSpPr>
        <p:spPr>
          <a:xfrm>
            <a:off x="8726151" y="909638"/>
            <a:ext cx="3062863" cy="1980700"/>
          </a:xfrm>
          <a:prstGeom prst="roundRect">
            <a:avLst>
              <a:gd name="adj" fmla="val 13763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t"/>
          <a:lstStyle/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112" name="Gràfic 111">
            <a:extLst>
              <a:ext uri="{FF2B5EF4-FFF2-40B4-BE49-F238E27FC236}">
                <a16:creationId xmlns:a16="http://schemas.microsoft.com/office/drawing/2014/main" id="{71C0876D-0667-4B0C-93B0-D6FDC872D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8089"/>
          <a:stretch/>
        </p:blipFill>
        <p:spPr>
          <a:xfrm>
            <a:off x="9088910" y="1008994"/>
            <a:ext cx="2404893" cy="1881343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8CC5EEDC-2726-45BB-B65E-5BA883742F74}"/>
              </a:ext>
            </a:extLst>
          </p:cNvPr>
          <p:cNvSpPr/>
          <p:nvPr/>
        </p:nvSpPr>
        <p:spPr>
          <a:xfrm>
            <a:off x="9412030" y="1589880"/>
            <a:ext cx="1758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3,700</a:t>
            </a:r>
          </a:p>
          <a:p>
            <a:pPr lvl="0" algn="ctr"/>
            <a:r>
              <a:rPr lang="fr-FR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54A54782-315C-4E9D-B2D7-2D5EEF80C567}"/>
              </a:ext>
            </a:extLst>
          </p:cNvPr>
          <p:cNvGrpSpPr/>
          <p:nvPr/>
        </p:nvGrpSpPr>
        <p:grpSpPr>
          <a:xfrm>
            <a:off x="544249" y="3229410"/>
            <a:ext cx="5720023" cy="3079591"/>
            <a:chOff x="544250" y="3229410"/>
            <a:chExt cx="4706461" cy="3079591"/>
          </a:xfrm>
        </p:grpSpPr>
        <p:sp>
          <p:nvSpPr>
            <p:cNvPr id="116" name="Rectangle: cantonades arrodonides 115">
              <a:extLst>
                <a:ext uri="{FF2B5EF4-FFF2-40B4-BE49-F238E27FC236}">
                  <a16:creationId xmlns:a16="http://schemas.microsoft.com/office/drawing/2014/main" id="{470DCBF0-C468-46A3-B06A-A6F71A8F1F7D}"/>
                </a:ext>
              </a:extLst>
            </p:cNvPr>
            <p:cNvSpPr/>
            <p:nvPr/>
          </p:nvSpPr>
          <p:spPr>
            <a:xfrm>
              <a:off x="544250" y="3229410"/>
              <a:ext cx="2333687" cy="1567388"/>
            </a:xfrm>
            <a:prstGeom prst="roundRect">
              <a:avLst>
                <a:gd name="adj" fmla="val 18612"/>
              </a:avLst>
            </a:prstGeom>
            <a:solidFill>
              <a:srgbClr val="6DD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2,300</a:t>
              </a:r>
            </a:p>
            <a:p>
              <a:pPr lvl="0"/>
              <a:r>
                <a:rPr lang="fr-F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</a:t>
              </a:r>
              <a:r>
                <a:rPr lang="fr-FR" sz="1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</a:t>
              </a:r>
              <a:endParaRPr lang="fr-F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: cantonades arrodonides 116">
              <a:extLst>
                <a:ext uri="{FF2B5EF4-FFF2-40B4-BE49-F238E27FC236}">
                  <a16:creationId xmlns:a16="http://schemas.microsoft.com/office/drawing/2014/main" id="{FA6C5CDF-8DA4-4996-B26E-159AA32CE49C}"/>
                </a:ext>
              </a:extLst>
            </p:cNvPr>
            <p:cNvSpPr/>
            <p:nvPr/>
          </p:nvSpPr>
          <p:spPr>
            <a:xfrm>
              <a:off x="2980900" y="3229410"/>
              <a:ext cx="2269811" cy="1567388"/>
            </a:xfrm>
            <a:prstGeom prst="roundRect">
              <a:avLst>
                <a:gd name="adj" fmla="val 18612"/>
              </a:avLst>
            </a:prstGeom>
            <a:solidFill>
              <a:srgbClr val="6DD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345</a:t>
              </a:r>
            </a:p>
            <a:p>
              <a:r>
                <a:rPr lang="pt-BR" sz="1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thesis</a:t>
              </a:r>
              <a:endPara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: cantonades arrodonides 117">
              <a:extLst>
                <a:ext uri="{FF2B5EF4-FFF2-40B4-BE49-F238E27FC236}">
                  <a16:creationId xmlns:a16="http://schemas.microsoft.com/office/drawing/2014/main" id="{31CFC979-FD1B-41AB-9854-F403172B00C3}"/>
                </a:ext>
              </a:extLst>
            </p:cNvPr>
            <p:cNvSpPr/>
            <p:nvPr/>
          </p:nvSpPr>
          <p:spPr>
            <a:xfrm>
              <a:off x="544250" y="4930461"/>
              <a:ext cx="3086956" cy="1378540"/>
            </a:xfrm>
            <a:prstGeom prst="roundRect">
              <a:avLst>
                <a:gd name="adj" fmla="val 18612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tlCol="0" anchor="t"/>
            <a:lstStyle/>
            <a:p>
              <a:pPr lvl="0"/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  <a:p>
              <a:pPr lvl="0"/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programmes</a:t>
              </a:r>
            </a:p>
            <a:p>
              <a:pPr lvl="0"/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(curs 2025-26)</a:t>
              </a:r>
            </a:p>
          </p:txBody>
        </p:sp>
        <p:sp>
          <p:nvSpPr>
            <p:cNvPr id="119" name="Rectangle: cantonades arrodonides 118">
              <a:extLst>
                <a:ext uri="{FF2B5EF4-FFF2-40B4-BE49-F238E27FC236}">
                  <a16:creationId xmlns:a16="http://schemas.microsoft.com/office/drawing/2014/main" id="{D4D7DC71-0775-4BBC-9C97-8900B491EDB3}"/>
                </a:ext>
              </a:extLst>
            </p:cNvPr>
            <p:cNvSpPr/>
            <p:nvPr/>
          </p:nvSpPr>
          <p:spPr>
            <a:xfrm>
              <a:off x="3698841" y="4930460"/>
              <a:ext cx="1545620" cy="1378540"/>
            </a:xfrm>
            <a:prstGeom prst="roundRect">
              <a:avLst>
                <a:gd name="adj" fmla="val 18612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tlCol="0" anchor="t"/>
            <a:lstStyle/>
            <a:p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  <a:p>
              <a:pPr lvl="0"/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</a:t>
              </a:r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doctorate</a:t>
              </a:r>
              <a:r>
                <a:rPr lang="fr-FR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dirty="0" err="1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fr-F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230935C5-9AE6-47C0-BD0D-C032F0956FB0}"/>
              </a:ext>
            </a:extLst>
          </p:cNvPr>
          <p:cNvSpPr/>
          <p:nvPr/>
        </p:nvSpPr>
        <p:spPr>
          <a:xfrm>
            <a:off x="8739853" y="4811138"/>
            <a:ext cx="3047878" cy="1684784"/>
          </a:xfrm>
          <a:prstGeom prst="roundRect">
            <a:avLst>
              <a:gd name="adj" fmla="val 18768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tlCol="0" anchor="t"/>
          <a:lstStyle/>
          <a:p>
            <a:pPr lvl="0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ca-ES" sz="3200" dirty="0">
                <a:solidFill>
                  <a:srgbClr val="2A2A45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and technical 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</a:t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</a:p>
        </p:txBody>
      </p:sp>
      <p:sp>
        <p:nvSpPr>
          <p:cNvPr id="58" name="Rectangle: cantonades arrodonides 57">
            <a:extLst>
              <a:ext uri="{FF2B5EF4-FFF2-40B4-BE49-F238E27FC236}">
                <a16:creationId xmlns:a16="http://schemas.microsoft.com/office/drawing/2014/main" id="{A000497C-626E-4E67-B790-F36BB3A47E45}"/>
              </a:ext>
            </a:extLst>
          </p:cNvPr>
          <p:cNvSpPr/>
          <p:nvPr/>
        </p:nvSpPr>
        <p:spPr>
          <a:xfrm>
            <a:off x="6388126" y="3229410"/>
            <a:ext cx="2072006" cy="3079590"/>
          </a:xfrm>
          <a:prstGeom prst="roundRect">
            <a:avLst>
              <a:gd name="adj" fmla="val 12043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rtlCol="0" anchor="t"/>
          <a:lstStyle/>
          <a:p>
            <a:pPr lvl="0"/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ca-ES" sz="2800" dirty="0">
                <a:solidFill>
                  <a:schemeClr val="tx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br>
              <a:rPr lang="ca-ES" sz="2800" dirty="0">
                <a:solidFill>
                  <a:schemeClr val="tx1"/>
                </a:solidFill>
                <a:latin typeface="72 Light" panose="020B0303030000000003" pitchFamily="34" charset="0"/>
                <a:cs typeface="72 Light" panose="020B0303030000000003" pitchFamily="34" charset="0"/>
              </a:rPr>
            </a:br>
            <a:endParaRPr lang="ca-ES" sz="1200" dirty="0">
              <a:solidFill>
                <a:schemeClr val="tx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urbanism and building construction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and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engineering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engineering</a:t>
            </a:r>
          </a:p>
          <a:p>
            <a:pPr marL="171450" lvl="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  <a:p>
            <a:pPr lvl="0"/>
            <a:endParaRPr lang="fr-F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14" name="Gràfic 13">
            <a:extLst>
              <a:ext uri="{FF2B5EF4-FFF2-40B4-BE49-F238E27FC236}">
                <a16:creationId xmlns:a16="http://schemas.microsoft.com/office/drawing/2014/main" id="{3300C484-701C-47BE-8342-9EFB8CAD0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3582" y="4811137"/>
            <a:ext cx="590221" cy="1049282"/>
          </a:xfrm>
          <a:prstGeom prst="rect">
            <a:avLst/>
          </a:prstGeom>
        </p:spPr>
      </p:pic>
      <p:pic>
        <p:nvPicPr>
          <p:cNvPr id="9" name="Gràfic 8">
            <a:extLst>
              <a:ext uri="{FF2B5EF4-FFF2-40B4-BE49-F238E27FC236}">
                <a16:creationId xmlns:a16="http://schemas.microsoft.com/office/drawing/2014/main" id="{8A572635-4353-4865-AD61-CEB448E35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7515" y="5111212"/>
            <a:ext cx="956935" cy="9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850F126E-9189-4086-A30E-7D91500B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"/>
            <a:ext cx="12192000" cy="68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BB8CC1A5-89F0-4493-A9BC-3660D8D6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"/>
            <a:ext cx="12192000" cy="68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1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C5FBECB-808B-4D9E-8A64-C17EBB4D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1E0A2F8-009B-4E7C-B247-9C7F3D48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75E257C5-F712-418E-9A17-8A4560B4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àfic 7">
            <a:extLst>
              <a:ext uri="{FF2B5EF4-FFF2-40B4-BE49-F238E27FC236}">
                <a16:creationId xmlns:a16="http://schemas.microsoft.com/office/drawing/2014/main" id="{EFCA6361-2E6D-47EF-A780-F32BD336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860"/>
          <a:stretch/>
        </p:blipFill>
        <p:spPr>
          <a:xfrm>
            <a:off x="6816000" y="506999"/>
            <a:ext cx="5376000" cy="6030987"/>
          </a:xfrm>
          <a:prstGeom prst="rect">
            <a:avLst/>
          </a:prstGeom>
        </p:spPr>
      </p:pic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1567538" y="2586201"/>
            <a:ext cx="7827164" cy="32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UPC,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university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engineering, architecture, sciences and technology</a:t>
            </a:r>
            <a:endParaRPr lang="ca-ES" sz="60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9907678E-E953-4EE7-8307-F69FE4A6D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àfic 1">
            <a:extLst>
              <a:ext uri="{FF2B5EF4-FFF2-40B4-BE49-F238E27FC236}">
                <a16:creationId xmlns:a16="http://schemas.microsoft.com/office/drawing/2014/main" id="{4A7B8184-3129-4E26-8768-CDFDF62D1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61" t="16162" r="-5915" b="6382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27BD1746-EF82-487E-82A8-D86C2A4BBDF2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20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02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36550" y="1089001"/>
            <a:ext cx="11518901" cy="5382288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123" name="Gràfic 122">
            <a:extLst>
              <a:ext uri="{FF2B5EF4-FFF2-40B4-BE49-F238E27FC236}">
                <a16:creationId xmlns:a16="http://schemas.microsoft.com/office/drawing/2014/main" id="{4B060477-7448-42E4-AF00-D38E4FA1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549" t="-2081"/>
          <a:stretch/>
        </p:blipFill>
        <p:spPr>
          <a:xfrm rot="5400000">
            <a:off x="6061917" y="706108"/>
            <a:ext cx="2115409" cy="2894873"/>
          </a:xfrm>
          <a:prstGeom prst="rect">
            <a:avLst/>
          </a:prstGeom>
        </p:spPr>
      </p:pic>
      <p:pic>
        <p:nvPicPr>
          <p:cNvPr id="122" name="Gràfic 121">
            <a:extLst>
              <a:ext uri="{FF2B5EF4-FFF2-40B4-BE49-F238E27FC236}">
                <a16:creationId xmlns:a16="http://schemas.microsoft.com/office/drawing/2014/main" id="{9B42707D-9946-4FD6-9459-08E92BF0E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497" y="3303824"/>
            <a:ext cx="2152650" cy="2019300"/>
          </a:xfrm>
          <a:prstGeom prst="rect">
            <a:avLst/>
          </a:prstGeom>
        </p:spPr>
      </p:pic>
      <p:pic>
        <p:nvPicPr>
          <p:cNvPr id="121" name="Gràfic 120">
            <a:extLst>
              <a:ext uri="{FF2B5EF4-FFF2-40B4-BE49-F238E27FC236}">
                <a16:creationId xmlns:a16="http://schemas.microsoft.com/office/drawing/2014/main" id="{60DD6BCF-4572-4C97-8F1B-963ACF9D2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1925" y="3858445"/>
            <a:ext cx="756305" cy="767593"/>
          </a:xfrm>
          <a:prstGeom prst="rect">
            <a:avLst/>
          </a:prstGeom>
        </p:spPr>
      </p:pic>
      <p:pic>
        <p:nvPicPr>
          <p:cNvPr id="120" name="Gràfic 119">
            <a:extLst>
              <a:ext uri="{FF2B5EF4-FFF2-40B4-BE49-F238E27FC236}">
                <a16:creationId xmlns:a16="http://schemas.microsoft.com/office/drawing/2014/main" id="{B0E8B484-A4C3-4EC0-9DA0-C9B07AF55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6655" y="2949759"/>
            <a:ext cx="1276350" cy="1343025"/>
          </a:xfrm>
          <a:prstGeom prst="rect">
            <a:avLst/>
          </a:prstGeom>
        </p:spPr>
      </p:pic>
      <p:pic>
        <p:nvPicPr>
          <p:cNvPr id="119" name="Gràfic 118">
            <a:extLst>
              <a:ext uri="{FF2B5EF4-FFF2-40B4-BE49-F238E27FC236}">
                <a16:creationId xmlns:a16="http://schemas.microsoft.com/office/drawing/2014/main" id="{37722F4D-CE0E-41A9-8CA2-67B845356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800" y="1936842"/>
            <a:ext cx="904875" cy="952500"/>
          </a:xfrm>
          <a:prstGeom prst="rect">
            <a:avLst/>
          </a:prstGeom>
        </p:spPr>
      </p:pic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84830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Transfer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grpSp>
        <p:nvGrpSpPr>
          <p:cNvPr id="116" name="Agrupa 115">
            <a:extLst>
              <a:ext uri="{FF2B5EF4-FFF2-40B4-BE49-F238E27FC236}">
                <a16:creationId xmlns:a16="http://schemas.microsoft.com/office/drawing/2014/main" id="{A2E6C3E2-6C33-4D60-BBB3-B84B096A0F92}"/>
              </a:ext>
            </a:extLst>
          </p:cNvPr>
          <p:cNvGrpSpPr/>
          <p:nvPr/>
        </p:nvGrpSpPr>
        <p:grpSpPr>
          <a:xfrm>
            <a:off x="7019901" y="3378777"/>
            <a:ext cx="4211630" cy="3101300"/>
            <a:chOff x="6627376" y="2937309"/>
            <a:chExt cx="4723195" cy="3478001"/>
          </a:xfrm>
        </p:grpSpPr>
        <p:pic>
          <p:nvPicPr>
            <p:cNvPr id="14" name="Gràfic 13">
              <a:extLst>
                <a:ext uri="{FF2B5EF4-FFF2-40B4-BE49-F238E27FC236}">
                  <a16:creationId xmlns:a16="http://schemas.microsoft.com/office/drawing/2014/main" id="{98986CCD-2D5F-448D-82EC-22F252184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b="22898"/>
            <a:stretch/>
          </p:blipFill>
          <p:spPr>
            <a:xfrm>
              <a:off x="6627376" y="2937309"/>
              <a:ext cx="4723195" cy="3478001"/>
            </a:xfrm>
            <a:prstGeom prst="rect">
              <a:avLst/>
            </a:prstGeom>
          </p:spPr>
        </p:pic>
        <p:sp>
          <p:nvSpPr>
            <p:cNvPr id="80" name="QuadreDeText 79">
              <a:extLst>
                <a:ext uri="{FF2B5EF4-FFF2-40B4-BE49-F238E27FC236}">
                  <a16:creationId xmlns:a16="http://schemas.microsoft.com/office/drawing/2014/main" id="{A4230D18-D4AC-46E2-8222-F1BD95CA80F2}"/>
                </a:ext>
              </a:extLst>
            </p:cNvPr>
            <p:cNvSpPr txBox="1"/>
            <p:nvPr/>
          </p:nvSpPr>
          <p:spPr>
            <a:xfrm>
              <a:off x="7024982" y="4606222"/>
              <a:ext cx="4016590" cy="793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 M€</a:t>
              </a:r>
            </a:p>
            <a:p>
              <a:pPr algn="ctr"/>
              <a:r>
                <a:rPr lang="en-US" sz="14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income from RDI</a:t>
              </a:r>
              <a:endPara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QuadreDeText 80">
            <a:extLst>
              <a:ext uri="{FF2B5EF4-FFF2-40B4-BE49-F238E27FC236}">
                <a16:creationId xmlns:a16="http://schemas.microsoft.com/office/drawing/2014/main" id="{2BCEAFB3-71E4-4619-849A-A85D8DC22B01}"/>
              </a:ext>
            </a:extLst>
          </p:cNvPr>
          <p:cNvSpPr txBox="1"/>
          <p:nvPr/>
        </p:nvSpPr>
        <p:spPr>
          <a:xfrm>
            <a:off x="2925140" y="3366003"/>
            <a:ext cx="6381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84" name="QuadreDeText 83">
            <a:extLst>
              <a:ext uri="{FF2B5EF4-FFF2-40B4-BE49-F238E27FC236}">
                <a16:creationId xmlns:a16="http://schemas.microsoft.com/office/drawing/2014/main" id="{DB313A49-1532-45B5-85CF-80748730354C}"/>
              </a:ext>
            </a:extLst>
          </p:cNvPr>
          <p:cNvSpPr txBox="1"/>
          <p:nvPr/>
        </p:nvSpPr>
        <p:spPr>
          <a:xfrm>
            <a:off x="1147703" y="2150312"/>
            <a:ext cx="8610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85" name="QuadreDeText 84">
            <a:extLst>
              <a:ext uri="{FF2B5EF4-FFF2-40B4-BE49-F238E27FC236}">
                <a16:creationId xmlns:a16="http://schemas.microsoft.com/office/drawing/2014/main" id="{99FBE778-B217-4B99-BEF5-3FA3D1A06543}"/>
              </a:ext>
            </a:extLst>
          </p:cNvPr>
          <p:cNvSpPr txBox="1"/>
          <p:nvPr/>
        </p:nvSpPr>
        <p:spPr>
          <a:xfrm>
            <a:off x="1824830" y="3978054"/>
            <a:ext cx="6381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" name="QuadreDeText 87">
            <a:extLst>
              <a:ext uri="{FF2B5EF4-FFF2-40B4-BE49-F238E27FC236}">
                <a16:creationId xmlns:a16="http://schemas.microsoft.com/office/drawing/2014/main" id="{8283680E-7CA1-441B-9A83-F513A84DD6B1}"/>
              </a:ext>
            </a:extLst>
          </p:cNvPr>
          <p:cNvSpPr txBox="1"/>
          <p:nvPr/>
        </p:nvSpPr>
        <p:spPr>
          <a:xfrm>
            <a:off x="4418070" y="4035605"/>
            <a:ext cx="19123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1,935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D215CF-C552-4E3E-A0AD-9C4229FD7784}"/>
              </a:ext>
            </a:extLst>
          </p:cNvPr>
          <p:cNvSpPr/>
          <p:nvPr/>
        </p:nvSpPr>
        <p:spPr>
          <a:xfrm>
            <a:off x="1044447" y="1339333"/>
            <a:ext cx="917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patents 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8B4321-D6F0-450A-8169-3F040BBAD900}"/>
              </a:ext>
            </a:extLst>
          </p:cNvPr>
          <p:cNvSpPr/>
          <p:nvPr/>
        </p:nvSpPr>
        <p:spPr>
          <a:xfrm>
            <a:off x="2573108" y="1339333"/>
            <a:ext cx="266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technology-based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ca-ES" sz="1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1A26B3-B9A3-436C-88E8-A282D1EA9754}"/>
              </a:ext>
            </a:extLst>
          </p:cNvPr>
          <p:cNvSpPr/>
          <p:nvPr/>
        </p:nvSpPr>
        <p:spPr>
          <a:xfrm>
            <a:off x="4243910" y="5718161"/>
            <a:ext cx="2578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agreements </a:t>
            </a:r>
            <a:b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projects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A8EDEC-E8F0-4A15-B266-A0FF236A0840}"/>
              </a:ext>
            </a:extLst>
          </p:cNvPr>
          <p:cNvSpPr/>
          <p:nvPr/>
        </p:nvSpPr>
        <p:spPr>
          <a:xfrm>
            <a:off x="8721142" y="1339333"/>
            <a:ext cx="3004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and </a:t>
            </a:r>
            <a:r>
              <a:rPr lang="en-U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collaboration agreements</a:t>
            </a:r>
            <a:endParaRPr lang="pt-BR" sz="1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9DF7147-555D-4A34-9996-A345B226E0F8}"/>
              </a:ext>
            </a:extLst>
          </p:cNvPr>
          <p:cNvSpPr/>
          <p:nvPr/>
        </p:nvSpPr>
        <p:spPr>
          <a:xfrm>
            <a:off x="1728990" y="5694283"/>
            <a:ext cx="2239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start-ups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Connector recte 99">
            <a:extLst>
              <a:ext uri="{FF2B5EF4-FFF2-40B4-BE49-F238E27FC236}">
                <a16:creationId xmlns:a16="http://schemas.microsoft.com/office/drawing/2014/main" id="{ED0AA5AB-0FDA-42F0-9AB6-AAAA7FA371C9}"/>
              </a:ext>
            </a:extLst>
          </p:cNvPr>
          <p:cNvCxnSpPr>
            <a:cxnSpLocks/>
          </p:cNvCxnSpPr>
          <p:nvPr/>
        </p:nvCxnSpPr>
        <p:spPr>
          <a:xfrm>
            <a:off x="1006126" y="1449000"/>
            <a:ext cx="0" cy="94412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recte 100">
            <a:extLst>
              <a:ext uri="{FF2B5EF4-FFF2-40B4-BE49-F238E27FC236}">
                <a16:creationId xmlns:a16="http://schemas.microsoft.com/office/drawing/2014/main" id="{B6A9893D-70C5-44D4-9179-A93D07681AC6}"/>
              </a:ext>
            </a:extLst>
          </p:cNvPr>
          <p:cNvCxnSpPr>
            <a:cxnSpLocks/>
          </p:cNvCxnSpPr>
          <p:nvPr/>
        </p:nvCxnSpPr>
        <p:spPr>
          <a:xfrm>
            <a:off x="2525407" y="1449000"/>
            <a:ext cx="0" cy="2331145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recte 103">
            <a:extLst>
              <a:ext uri="{FF2B5EF4-FFF2-40B4-BE49-F238E27FC236}">
                <a16:creationId xmlns:a16="http://schemas.microsoft.com/office/drawing/2014/main" id="{260A6707-2A3D-4D33-AAD8-FCA5C6C2AAD2}"/>
              </a:ext>
            </a:extLst>
          </p:cNvPr>
          <p:cNvCxnSpPr>
            <a:cxnSpLocks/>
          </p:cNvCxnSpPr>
          <p:nvPr/>
        </p:nvCxnSpPr>
        <p:spPr>
          <a:xfrm>
            <a:off x="1703596" y="4149000"/>
            <a:ext cx="0" cy="198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recte 104">
            <a:extLst>
              <a:ext uri="{FF2B5EF4-FFF2-40B4-BE49-F238E27FC236}">
                <a16:creationId xmlns:a16="http://schemas.microsoft.com/office/drawing/2014/main" id="{5E75804F-BAA8-412C-AFD0-522CCB42E734}"/>
              </a:ext>
            </a:extLst>
          </p:cNvPr>
          <p:cNvCxnSpPr>
            <a:cxnSpLocks/>
          </p:cNvCxnSpPr>
          <p:nvPr/>
        </p:nvCxnSpPr>
        <p:spPr>
          <a:xfrm>
            <a:off x="4165484" y="4149000"/>
            <a:ext cx="0" cy="1980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 recte 110">
            <a:extLst>
              <a:ext uri="{FF2B5EF4-FFF2-40B4-BE49-F238E27FC236}">
                <a16:creationId xmlns:a16="http://schemas.microsoft.com/office/drawing/2014/main" id="{38BAB21D-EA78-4680-8DC4-7469DD10E6B6}"/>
              </a:ext>
            </a:extLst>
          </p:cNvPr>
          <p:cNvCxnSpPr>
            <a:cxnSpLocks/>
          </p:cNvCxnSpPr>
          <p:nvPr/>
        </p:nvCxnSpPr>
        <p:spPr>
          <a:xfrm>
            <a:off x="8648926" y="1449000"/>
            <a:ext cx="0" cy="73880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QuadreDeText 123">
            <a:extLst>
              <a:ext uri="{FF2B5EF4-FFF2-40B4-BE49-F238E27FC236}">
                <a16:creationId xmlns:a16="http://schemas.microsoft.com/office/drawing/2014/main" id="{34981643-D5BE-41E5-A1F8-B1E699F283F4}"/>
              </a:ext>
            </a:extLst>
          </p:cNvPr>
          <p:cNvSpPr txBox="1"/>
          <p:nvPr/>
        </p:nvSpPr>
        <p:spPr>
          <a:xfrm>
            <a:off x="6193034" y="1684910"/>
            <a:ext cx="19123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3,131</a:t>
            </a:r>
          </a:p>
        </p:txBody>
      </p:sp>
    </p:spTree>
    <p:extLst>
      <p:ext uri="{BB962C8B-B14F-4D97-AF65-F5344CB8AC3E}">
        <p14:creationId xmlns:p14="http://schemas.microsoft.com/office/powerpoint/2010/main" val="408786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EB96BBD-7CC5-401F-9D93-34D818BC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59FE98A8-60E6-426A-AA2F-710724EC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r="4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C2C8EC36-97DE-41D1-BCB7-23E5FC29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E2AFDA1-9B8A-4008-B209-172916CDE410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380000" cy="252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</p:txBody>
      </p:sp>
      <p:pic>
        <p:nvPicPr>
          <p:cNvPr id="6" name="Gràfic 5">
            <a:extLst>
              <a:ext uri="{FF2B5EF4-FFF2-40B4-BE49-F238E27FC236}">
                <a16:creationId xmlns:a16="http://schemas.microsoft.com/office/drawing/2014/main" id="{01F20322-6CBE-4C4B-AD39-F2B664DD3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94" r="17851" b="53609"/>
          <a:stretch/>
        </p:blipFill>
        <p:spPr>
          <a:xfrm>
            <a:off x="0" y="1449001"/>
            <a:ext cx="12192000" cy="5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cantonades arrodonides 62">
            <a:extLst>
              <a:ext uri="{FF2B5EF4-FFF2-40B4-BE49-F238E27FC236}">
                <a16:creationId xmlns:a16="http://schemas.microsoft.com/office/drawing/2014/main" id="{66DCA0CE-BDAA-45FC-9774-FB42375FF13B}"/>
              </a:ext>
            </a:extLst>
          </p:cNvPr>
          <p:cNvSpPr/>
          <p:nvPr/>
        </p:nvSpPr>
        <p:spPr>
          <a:xfrm>
            <a:off x="6096000" y="3923113"/>
            <a:ext cx="5711170" cy="2548176"/>
          </a:xfrm>
          <a:prstGeom prst="roundRect">
            <a:avLst>
              <a:gd name="adj" fmla="val 1176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60" name="Imatge 59">
            <a:extLst>
              <a:ext uri="{FF2B5EF4-FFF2-40B4-BE49-F238E27FC236}">
                <a16:creationId xmlns:a16="http://schemas.microsoft.com/office/drawing/2014/main" id="{98E5611C-24CE-4CFA-B464-4F167D2F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4039331"/>
            <a:ext cx="5138733" cy="2372317"/>
          </a:xfrm>
          <a:prstGeom prst="rect">
            <a:avLst/>
          </a:prstGeom>
        </p:spPr>
      </p:pic>
      <p:sp>
        <p:nvSpPr>
          <p:cNvPr id="54" name="Rectangle: cantonades arrodonides 53">
            <a:extLst>
              <a:ext uri="{FF2B5EF4-FFF2-40B4-BE49-F238E27FC236}">
                <a16:creationId xmlns:a16="http://schemas.microsoft.com/office/drawing/2014/main" id="{87F41AA7-A0D2-49E1-990B-FFD5A62048EA}"/>
              </a:ext>
            </a:extLst>
          </p:cNvPr>
          <p:cNvSpPr/>
          <p:nvPr/>
        </p:nvSpPr>
        <p:spPr>
          <a:xfrm>
            <a:off x="6096000" y="1089001"/>
            <a:ext cx="5711170" cy="2706743"/>
          </a:xfrm>
          <a:prstGeom prst="roundRect">
            <a:avLst>
              <a:gd name="adj" fmla="val 1176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6AF2C7F5-CB6E-47D3-8906-554F57860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6686" y="2235324"/>
            <a:ext cx="1433134" cy="1409378"/>
          </a:xfrm>
          <a:prstGeom prst="rect">
            <a:avLst/>
          </a:prstGeom>
        </p:spPr>
      </p:pic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7F6BB85E-3298-4EA4-BE07-C4648E695242}"/>
              </a:ext>
            </a:extLst>
          </p:cNvPr>
          <p:cNvSpPr/>
          <p:nvPr/>
        </p:nvSpPr>
        <p:spPr>
          <a:xfrm>
            <a:off x="384829" y="1089001"/>
            <a:ext cx="5566965" cy="5382288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E115F094-6AB1-4E0E-B594-AE949F999599}"/>
              </a:ext>
            </a:extLst>
          </p:cNvPr>
          <p:cNvSpPr txBox="1">
            <a:spLocks/>
          </p:cNvSpPr>
          <p:nvPr/>
        </p:nvSpPr>
        <p:spPr>
          <a:xfrm>
            <a:off x="345075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International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7BFF9C-5132-47F4-851C-C4E15E6F731C}"/>
              </a:ext>
            </a:extLst>
          </p:cNvPr>
          <p:cNvSpPr/>
          <p:nvPr/>
        </p:nvSpPr>
        <p:spPr>
          <a:xfrm>
            <a:off x="9839785" y="3201058"/>
            <a:ext cx="178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F99F51-45FC-4413-8246-D07F01B8EBC0}"/>
              </a:ext>
            </a:extLst>
          </p:cNvPr>
          <p:cNvSpPr/>
          <p:nvPr/>
        </p:nvSpPr>
        <p:spPr>
          <a:xfrm>
            <a:off x="6270879" y="3183912"/>
            <a:ext cx="2065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UPC </a:t>
            </a:r>
          </a:p>
        </p:txBody>
      </p: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7A3E6FB0-03C7-45FF-8167-A6FFB323B9F8}"/>
              </a:ext>
            </a:extLst>
          </p:cNvPr>
          <p:cNvGrpSpPr/>
          <p:nvPr/>
        </p:nvGrpSpPr>
        <p:grpSpPr>
          <a:xfrm>
            <a:off x="619399" y="1317054"/>
            <a:ext cx="5105906" cy="4931345"/>
            <a:chOff x="703914" y="1400267"/>
            <a:chExt cx="4965038" cy="4728734"/>
          </a:xfrm>
        </p:grpSpPr>
        <p:sp>
          <p:nvSpPr>
            <p:cNvPr id="21" name="Rectangle: cantonades arrodonides 20">
              <a:extLst>
                <a:ext uri="{FF2B5EF4-FFF2-40B4-BE49-F238E27FC236}">
                  <a16:creationId xmlns:a16="http://schemas.microsoft.com/office/drawing/2014/main" id="{D5DB798E-D43B-462C-BF9F-F90BC63C70E9}"/>
                </a:ext>
              </a:extLst>
            </p:cNvPr>
            <p:cNvSpPr/>
            <p:nvPr/>
          </p:nvSpPr>
          <p:spPr>
            <a:xfrm>
              <a:off x="703914" y="1400267"/>
              <a:ext cx="2340000" cy="2263933"/>
            </a:xfrm>
            <a:prstGeom prst="roundRect">
              <a:avLst>
                <a:gd name="adj" fmla="val 11834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ca-ES" sz="36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double degree agreements with 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2A2A4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24" name="Rectangle: cantonades arrodonides 23">
              <a:extLst>
                <a:ext uri="{FF2B5EF4-FFF2-40B4-BE49-F238E27FC236}">
                  <a16:creationId xmlns:a16="http://schemas.microsoft.com/office/drawing/2014/main" id="{28BAD6E7-B231-4326-843C-66BD845ED499}"/>
                </a:ext>
              </a:extLst>
            </p:cNvPr>
            <p:cNvSpPr/>
            <p:nvPr/>
          </p:nvSpPr>
          <p:spPr>
            <a:xfrm>
              <a:off x="1926104" y="2599068"/>
              <a:ext cx="970114" cy="900000"/>
            </a:xfrm>
            <a:prstGeom prst="roundRect">
              <a:avLst>
                <a:gd name="adj" fmla="val 18840"/>
              </a:avLst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cantonades arrodonides 24">
              <a:extLst>
                <a:ext uri="{FF2B5EF4-FFF2-40B4-BE49-F238E27FC236}">
                  <a16:creationId xmlns:a16="http://schemas.microsoft.com/office/drawing/2014/main" id="{E12CA216-4B9A-44B3-AA98-6E98ADB66C24}"/>
                </a:ext>
              </a:extLst>
            </p:cNvPr>
            <p:cNvSpPr/>
            <p:nvPr/>
          </p:nvSpPr>
          <p:spPr>
            <a:xfrm>
              <a:off x="880241" y="2599068"/>
              <a:ext cx="935433" cy="900000"/>
            </a:xfrm>
            <a:prstGeom prst="roundRect">
              <a:avLst>
                <a:gd name="adj" fmla="val 18840"/>
              </a:avLst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cantonades arrodonides 25">
              <a:extLst>
                <a:ext uri="{FF2B5EF4-FFF2-40B4-BE49-F238E27FC236}">
                  <a16:creationId xmlns:a16="http://schemas.microsoft.com/office/drawing/2014/main" id="{E39D93FD-FB01-470C-BF9A-5939B41C6359}"/>
                </a:ext>
              </a:extLst>
            </p:cNvPr>
            <p:cNvSpPr/>
            <p:nvPr/>
          </p:nvSpPr>
          <p:spPr>
            <a:xfrm>
              <a:off x="703914" y="3853212"/>
              <a:ext cx="2340000" cy="2275788"/>
            </a:xfrm>
            <a:prstGeom prst="roundRect">
              <a:avLst>
                <a:gd name="adj" fmla="val 11834"/>
              </a:avLst>
            </a:prstGeom>
            <a:solidFill>
              <a:srgbClr val="024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  <a:endParaRPr lang="ca-ES" sz="36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90000"/>
                </a:lnSpc>
              </a:pPr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educational cooperation agreements with institutions </a:t>
              </a:r>
              <a:b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over </a:t>
              </a:r>
              <a:endParaRPr lang="es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F1F1F1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27" name="Rectangle: cantonades arrodonides 26">
              <a:extLst>
                <a:ext uri="{FF2B5EF4-FFF2-40B4-BE49-F238E27FC236}">
                  <a16:creationId xmlns:a16="http://schemas.microsoft.com/office/drawing/2014/main" id="{CD22ED05-1BCA-46D8-B6D5-32B7F5E5DB44}"/>
                </a:ext>
              </a:extLst>
            </p:cNvPr>
            <p:cNvSpPr/>
            <p:nvPr/>
          </p:nvSpPr>
          <p:spPr>
            <a:xfrm>
              <a:off x="880242" y="5235595"/>
              <a:ext cx="1966217" cy="713404"/>
            </a:xfrm>
            <a:prstGeom prst="roundRect">
              <a:avLst>
                <a:gd name="adj" fmla="val 18840"/>
              </a:avLst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  <a:p>
              <a:pPr lvl="0"/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05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: cantonades arrodonides 56">
              <a:extLst>
                <a:ext uri="{FF2B5EF4-FFF2-40B4-BE49-F238E27FC236}">
                  <a16:creationId xmlns:a16="http://schemas.microsoft.com/office/drawing/2014/main" id="{50DF7B87-CFC7-4A9D-9E2E-89742F039FDB}"/>
                </a:ext>
              </a:extLst>
            </p:cNvPr>
            <p:cNvSpPr/>
            <p:nvPr/>
          </p:nvSpPr>
          <p:spPr>
            <a:xfrm>
              <a:off x="3240631" y="3853213"/>
              <a:ext cx="2408123" cy="2275788"/>
            </a:xfrm>
            <a:prstGeom prst="roundRect">
              <a:avLst>
                <a:gd name="adj" fmla="val 11653"/>
              </a:avLst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0" rtlCol="0" anchor="t"/>
            <a:lstStyle/>
            <a:p>
              <a:pPr lvl="0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1st</a:t>
              </a:r>
              <a:endParaRPr lang="ca-ES" sz="3100" dirty="0">
                <a:solidFill>
                  <a:srgbClr val="F1F1F1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>
                <a:lnSpc>
                  <a:spcPct val="90000"/>
                </a:lnSpc>
              </a:pPr>
              <a:r>
                <a:rPr lang="en-US" sz="1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Spain’s university in projects funded through the Horizon Europe program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Gràfic 57">
              <a:extLst>
                <a:ext uri="{FF2B5EF4-FFF2-40B4-BE49-F238E27FC236}">
                  <a16:creationId xmlns:a16="http://schemas.microsoft.com/office/drawing/2014/main" id="{53329889-D59D-42E4-ABBF-FC981AE2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1810" y="5049000"/>
              <a:ext cx="1062368" cy="903013"/>
            </a:xfrm>
            <a:prstGeom prst="rect">
              <a:avLst/>
            </a:prstGeom>
          </p:spPr>
        </p:pic>
        <p:sp>
          <p:nvSpPr>
            <p:cNvPr id="31" name="Rectangle: cantonades arrodonides 30">
              <a:extLst>
                <a:ext uri="{FF2B5EF4-FFF2-40B4-BE49-F238E27FC236}">
                  <a16:creationId xmlns:a16="http://schemas.microsoft.com/office/drawing/2014/main" id="{CED6B6D1-DC05-436E-9BF6-DA53378D7E0A}"/>
                </a:ext>
              </a:extLst>
            </p:cNvPr>
            <p:cNvSpPr/>
            <p:nvPr/>
          </p:nvSpPr>
          <p:spPr>
            <a:xfrm>
              <a:off x="3260829" y="1408007"/>
              <a:ext cx="2408123" cy="2263932"/>
            </a:xfrm>
            <a:prstGeom prst="roundRect">
              <a:avLst>
                <a:gd name="adj" fmla="val 11834"/>
              </a:avLst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rtlCol="0" anchor="t"/>
            <a:lstStyle/>
            <a:p>
              <a:pPr lvl="0"/>
              <a:r>
                <a:rPr lang="ca-ES" sz="3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1,600</a:t>
              </a:r>
              <a:endParaRPr lang="ca-ES" sz="36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exchange </a:t>
              </a:r>
              <a:b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5F5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agreements with</a:t>
              </a:r>
            </a:p>
            <a:p>
              <a:pPr lvl="0"/>
              <a:endParaRPr lang="es-ES" sz="12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/>
              <a:endParaRPr lang="es-ES" sz="120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  <a:p>
              <a:pPr lvl="0"/>
              <a:endParaRPr lang="es-ES" sz="1050" dirty="0">
                <a:solidFill>
                  <a:srgbClr val="F5F5F5"/>
                </a:solidFill>
                <a:latin typeface="72 Light" panose="020B0303030000000003" pitchFamily="34" charset="0"/>
                <a:cs typeface="72 Light" panose="020B0303030000000003" pitchFamily="34" charset="0"/>
              </a:endParaRPr>
            </a:p>
          </p:txBody>
        </p:sp>
        <p:sp>
          <p:nvSpPr>
            <p:cNvPr id="33" name="Rectangle: cantonades arrodonides 32">
              <a:extLst>
                <a:ext uri="{FF2B5EF4-FFF2-40B4-BE49-F238E27FC236}">
                  <a16:creationId xmlns:a16="http://schemas.microsoft.com/office/drawing/2014/main" id="{F96AC05C-1BFD-412D-A613-8ED0393F5744}"/>
                </a:ext>
              </a:extLst>
            </p:cNvPr>
            <p:cNvSpPr/>
            <p:nvPr/>
          </p:nvSpPr>
          <p:spPr>
            <a:xfrm>
              <a:off x="3427329" y="2590665"/>
              <a:ext cx="970115" cy="900000"/>
            </a:xfrm>
            <a:prstGeom prst="roundRect">
              <a:avLst>
                <a:gd name="adj" fmla="val 18840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695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es-ES" sz="105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: cantonades arrodonides 33">
              <a:extLst>
                <a:ext uri="{FF2B5EF4-FFF2-40B4-BE49-F238E27FC236}">
                  <a16:creationId xmlns:a16="http://schemas.microsoft.com/office/drawing/2014/main" id="{2FBA6D56-021F-4C8C-B2FD-E97F7B4812FF}"/>
                </a:ext>
              </a:extLst>
            </p:cNvPr>
            <p:cNvSpPr/>
            <p:nvPr/>
          </p:nvSpPr>
          <p:spPr>
            <a:xfrm>
              <a:off x="4508104" y="2590665"/>
              <a:ext cx="950921" cy="900000"/>
            </a:xfrm>
            <a:prstGeom prst="roundRect">
              <a:avLst>
                <a:gd name="adj" fmla="val 18840"/>
              </a:avLst>
            </a:prstGeom>
            <a:solidFill>
              <a:srgbClr val="BA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lvl="0"/>
              <a:r>
                <a:rPr lang="ca-ES" sz="28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  <a:p>
              <a:pPr lvl="0"/>
              <a:r>
                <a:rPr lang="es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countries</a:t>
              </a:r>
              <a:endParaRPr lang="es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7FB3B3D-4A84-4F86-8D7F-70298396B480}"/>
              </a:ext>
            </a:extLst>
          </p:cNvPr>
          <p:cNvSpPr/>
          <p:nvPr/>
        </p:nvSpPr>
        <p:spPr>
          <a:xfrm>
            <a:off x="7892969" y="3714665"/>
            <a:ext cx="189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B085A5-8E26-4B7D-80FE-D1BC86771083}"/>
              </a:ext>
            </a:extLst>
          </p:cNvPr>
          <p:cNvSpPr/>
          <p:nvPr/>
        </p:nvSpPr>
        <p:spPr>
          <a:xfrm>
            <a:off x="6308370" y="5316714"/>
            <a:ext cx="171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grpSp>
        <p:nvGrpSpPr>
          <p:cNvPr id="52" name="Agrupa 51">
            <a:extLst>
              <a:ext uri="{FF2B5EF4-FFF2-40B4-BE49-F238E27FC236}">
                <a16:creationId xmlns:a16="http://schemas.microsoft.com/office/drawing/2014/main" id="{8A61A1E1-5E8C-4451-9C07-5F14F569A8E4}"/>
              </a:ext>
            </a:extLst>
          </p:cNvPr>
          <p:cNvGrpSpPr/>
          <p:nvPr/>
        </p:nvGrpSpPr>
        <p:grpSpPr>
          <a:xfrm>
            <a:off x="6152810" y="4009360"/>
            <a:ext cx="2283190" cy="566690"/>
            <a:chOff x="4528616" y="265026"/>
            <a:chExt cx="5295900" cy="1314450"/>
          </a:xfrm>
        </p:grpSpPr>
        <p:pic>
          <p:nvPicPr>
            <p:cNvPr id="55" name="Picture 6" descr="Main Unite logo">
              <a:extLst>
                <a:ext uri="{FF2B5EF4-FFF2-40B4-BE49-F238E27FC236}">
                  <a16:creationId xmlns:a16="http://schemas.microsoft.com/office/drawing/2014/main" id="{C807C09F-A616-4DCA-A03D-53388794D6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616" y="265026"/>
              <a:ext cx="529590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Unite! University — UNITE! University">
              <a:extLst>
                <a:ext uri="{FF2B5EF4-FFF2-40B4-BE49-F238E27FC236}">
                  <a16:creationId xmlns:a16="http://schemas.microsoft.com/office/drawing/2014/main" id="{25BCA87C-919B-4B1D-88F4-726140C4C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03"/>
            <a:stretch/>
          </p:blipFill>
          <p:spPr bwMode="auto">
            <a:xfrm>
              <a:off x="4938299" y="449769"/>
              <a:ext cx="814372" cy="83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BA471F7F-49B8-4A54-AB4B-0F759EAC335F}"/>
              </a:ext>
            </a:extLst>
          </p:cNvPr>
          <p:cNvCxnSpPr>
            <a:cxnSpLocks/>
          </p:cNvCxnSpPr>
          <p:nvPr/>
        </p:nvCxnSpPr>
        <p:spPr>
          <a:xfrm>
            <a:off x="7604452" y="2824316"/>
            <a:ext cx="577033" cy="0"/>
          </a:xfrm>
          <a:prstGeom prst="line">
            <a:avLst/>
          </a:prstGeom>
          <a:ln w="9525">
            <a:solidFill>
              <a:srgbClr val="188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F5E564FC-6CCD-4494-95FD-A62E09BAD143}"/>
              </a:ext>
            </a:extLst>
          </p:cNvPr>
          <p:cNvSpPr/>
          <p:nvPr/>
        </p:nvSpPr>
        <p:spPr>
          <a:xfrm>
            <a:off x="6335341" y="2503856"/>
            <a:ext cx="1433134" cy="607786"/>
          </a:xfrm>
          <a:prstGeom prst="roundRect">
            <a:avLst>
              <a:gd name="adj" fmla="val 19219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108000" rtlCol="0" anchor="t"/>
          <a:lstStyle/>
          <a:p>
            <a:pPr lvl="0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1,750</a:t>
            </a:r>
          </a:p>
        </p:txBody>
      </p:sp>
      <p:sp>
        <p:nvSpPr>
          <p:cNvPr id="65" name="Rectangle: cantonades arrodonides 64">
            <a:extLst>
              <a:ext uri="{FF2B5EF4-FFF2-40B4-BE49-F238E27FC236}">
                <a16:creationId xmlns:a16="http://schemas.microsoft.com/office/drawing/2014/main" id="{A0525A14-9BA3-4629-82A5-3B6C70F7EF0F}"/>
              </a:ext>
            </a:extLst>
          </p:cNvPr>
          <p:cNvSpPr/>
          <p:nvPr/>
        </p:nvSpPr>
        <p:spPr>
          <a:xfrm>
            <a:off x="10167292" y="2503855"/>
            <a:ext cx="1392959" cy="564178"/>
          </a:xfrm>
          <a:prstGeom prst="roundRect">
            <a:avLst>
              <a:gd name="adj" fmla="val 166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108000" rtlCol="0" anchor="t"/>
          <a:lstStyle/>
          <a:p>
            <a:pPr lvl="0" algn="r"/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1,450</a:t>
            </a:r>
          </a:p>
        </p:txBody>
      </p:sp>
      <p:cxnSp>
        <p:nvCxnSpPr>
          <p:cNvPr id="66" name="Connector recte 65">
            <a:extLst>
              <a:ext uri="{FF2B5EF4-FFF2-40B4-BE49-F238E27FC236}">
                <a16:creationId xmlns:a16="http://schemas.microsoft.com/office/drawing/2014/main" id="{5BAEE4F2-A2E9-40DB-976B-413CA8475FA6}"/>
              </a:ext>
            </a:extLst>
          </p:cNvPr>
          <p:cNvCxnSpPr>
            <a:cxnSpLocks/>
          </p:cNvCxnSpPr>
          <p:nvPr/>
        </p:nvCxnSpPr>
        <p:spPr>
          <a:xfrm>
            <a:off x="9721530" y="2824316"/>
            <a:ext cx="445762" cy="0"/>
          </a:xfrm>
          <a:prstGeom prst="line">
            <a:avLst/>
          </a:prstGeom>
          <a:ln w="9525">
            <a:solidFill>
              <a:srgbClr val="19B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cantonades arrodonides 66">
            <a:extLst>
              <a:ext uri="{FF2B5EF4-FFF2-40B4-BE49-F238E27FC236}">
                <a16:creationId xmlns:a16="http://schemas.microsoft.com/office/drawing/2014/main" id="{597C01EA-01F4-42EF-8B03-2A82D29E9C27}"/>
              </a:ext>
            </a:extLst>
          </p:cNvPr>
          <p:cNvSpPr/>
          <p:nvPr/>
        </p:nvSpPr>
        <p:spPr>
          <a:xfrm>
            <a:off x="6319069" y="1317055"/>
            <a:ext cx="5241182" cy="845998"/>
          </a:xfrm>
          <a:prstGeom prst="roundRect">
            <a:avLst>
              <a:gd name="adj" fmla="val 20546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3,200</a:t>
            </a:r>
            <a:r>
              <a:rPr lang="ca-ES" sz="3200" dirty="0">
                <a:solidFill>
                  <a:srgbClr val="2ED0E6"/>
                </a:solidFill>
                <a:latin typeface="72 Light" panose="020B0303030000000003" pitchFamily="34" charset="0"/>
                <a:cs typeface="72 Light" panose="020B0303030000000003" pitchFamily="34" charset="0"/>
              </a:rPr>
              <a:t> </a:t>
            </a:r>
            <a:r>
              <a:rPr lang="fr-FR" sz="13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fr-FR" sz="13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3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s-ES" sz="13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3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C52A481F-408E-4525-A17A-737C0742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6" b="46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1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>
            <a:extLst>
              <a:ext uri="{FF2B5EF4-FFF2-40B4-BE49-F238E27FC236}">
                <a16:creationId xmlns:a16="http://schemas.microsoft.com/office/drawing/2014/main" id="{09F0FBC4-5D4C-47D7-A4C3-F744EBA8D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7076" r="14332" b="2646"/>
          <a:stretch/>
        </p:blipFill>
        <p:spPr>
          <a:xfrm>
            <a:off x="5736828" y="1449000"/>
            <a:ext cx="5867797" cy="5040699"/>
          </a:xfrm>
          <a:prstGeom prst="roundRect">
            <a:avLst>
              <a:gd name="adj" fmla="val 4763"/>
            </a:avLst>
          </a:prstGeom>
        </p:spPr>
      </p:pic>
      <p:sp>
        <p:nvSpPr>
          <p:cNvPr id="11" name="Contenidor de text 3">
            <a:extLst>
              <a:ext uri="{FF2B5EF4-FFF2-40B4-BE49-F238E27FC236}">
                <a16:creationId xmlns:a16="http://schemas.microsoft.com/office/drawing/2014/main" id="{713BE015-CE06-4F79-BA3D-63CBCF2F00AB}"/>
              </a:ext>
            </a:extLst>
          </p:cNvPr>
          <p:cNvSpPr txBox="1">
            <a:spLocks/>
          </p:cNvSpPr>
          <p:nvPr/>
        </p:nvSpPr>
        <p:spPr>
          <a:xfrm>
            <a:off x="353026" y="374973"/>
            <a:ext cx="3781425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47F6FEF6-5E92-4344-B531-6F4F7ECE7C49}"/>
              </a:ext>
            </a:extLst>
          </p:cNvPr>
          <p:cNvSpPr/>
          <p:nvPr/>
        </p:nvSpPr>
        <p:spPr>
          <a:xfrm>
            <a:off x="376327" y="5151152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36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24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defRPr/>
            </a:pPr>
            <a:endParaRPr lang="ca-ES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  <a:defRPr/>
            </a:pPr>
            <a:r>
              <a:rPr lang="ca-E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doctorat.upc.edu/en/</a:t>
            </a:r>
            <a:r>
              <a:rPr lang="ca-ES" sz="11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r>
              <a:rPr lang="ca-ES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ca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8B63474E-497C-47B9-934F-4BD12510D0A0}"/>
              </a:ext>
            </a:extLst>
          </p:cNvPr>
          <p:cNvSpPr/>
          <p:nvPr/>
        </p:nvSpPr>
        <p:spPr>
          <a:xfrm>
            <a:off x="3056578" y="3658810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24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24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www.upc.edu/en/masters/</a:t>
            </a:r>
            <a:endParaRPr lang="ca-ES" sz="13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cantonades arrodonides 22">
            <a:extLst>
              <a:ext uri="{FF2B5EF4-FFF2-40B4-BE49-F238E27FC236}">
                <a16:creationId xmlns:a16="http://schemas.microsoft.com/office/drawing/2014/main" id="{BCFAACDA-F30C-4106-8580-B4A3236F4D9C}"/>
              </a:ext>
            </a:extLst>
          </p:cNvPr>
          <p:cNvSpPr/>
          <p:nvPr/>
        </p:nvSpPr>
        <p:spPr>
          <a:xfrm>
            <a:off x="384830" y="3660025"/>
            <a:ext cx="2520000" cy="1338548"/>
          </a:xfrm>
          <a:prstGeom prst="roundRect">
            <a:avLst>
              <a:gd name="adj" fmla="val 19101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2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2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www.upc.edu/en/bachelors/</a:t>
            </a:r>
            <a:endParaRPr lang="ca-ES" sz="13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cantonades arrodonides 8">
            <a:extLst>
              <a:ext uri="{FF2B5EF4-FFF2-40B4-BE49-F238E27FC236}">
                <a16:creationId xmlns:a16="http://schemas.microsoft.com/office/drawing/2014/main" id="{9B090F9A-A91E-43E0-A8E6-9D1FD86E387C}"/>
              </a:ext>
            </a:extLst>
          </p:cNvPr>
          <p:cNvSpPr/>
          <p:nvPr/>
        </p:nvSpPr>
        <p:spPr>
          <a:xfrm>
            <a:off x="3060829" y="5153582"/>
            <a:ext cx="2520001" cy="1338548"/>
          </a:xfrm>
          <a:prstGeom prst="roundRect">
            <a:avLst>
              <a:gd name="adj" fmla="val 19101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72000" bIns="72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24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ca-ES" sz="24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ts val="1800"/>
              </a:spcBef>
              <a:defRPr/>
            </a:pPr>
            <a:r>
              <a:rPr lang="ca-ES" sz="13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www.talent.upc.edu/ing</a:t>
            </a:r>
            <a:endParaRPr lang="ca-ES" sz="13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73B75693-63B5-402F-A0B1-9FC5AF9595B2}"/>
              </a:ext>
            </a:extLst>
          </p:cNvPr>
          <p:cNvSpPr/>
          <p:nvPr/>
        </p:nvSpPr>
        <p:spPr>
          <a:xfrm>
            <a:off x="384829" y="1449000"/>
            <a:ext cx="5196000" cy="2056016"/>
          </a:xfrm>
          <a:prstGeom prst="roundRect">
            <a:avLst>
              <a:gd name="adj" fmla="val 14195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44000" bIns="108000" rtlCol="0" anchor="t"/>
          <a:lstStyle/>
          <a:p>
            <a:pPr lvl="0">
              <a:lnSpc>
                <a:spcPct val="70000"/>
              </a:lnSpc>
              <a:defRPr/>
            </a:pPr>
            <a: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 </a:t>
            </a:r>
            <a:b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a-ES" sz="40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0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ca-ES" sz="4000" b="1" u="sng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800"/>
              </a:spcBef>
              <a:defRPr/>
            </a:pPr>
            <a:r>
              <a:rPr lang="ca-E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www.upc.edu/en</a:t>
            </a:r>
            <a:endParaRPr lang="ca-ES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1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8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àfic 7">
            <a:extLst>
              <a:ext uri="{FF2B5EF4-FFF2-40B4-BE49-F238E27FC236}">
                <a16:creationId xmlns:a16="http://schemas.microsoft.com/office/drawing/2014/main" id="{EFCA6361-2E6D-47EF-A780-F32BD336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860"/>
          <a:stretch/>
        </p:blipFill>
        <p:spPr>
          <a:xfrm>
            <a:off x="6816000" y="506999"/>
            <a:ext cx="5376000" cy="6030987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9907678E-E953-4EE7-8307-F69FE4A6D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9AC17D2-A445-4A0E-9937-66F16DFE0224}"/>
              </a:ext>
            </a:extLst>
          </p:cNvPr>
          <p:cNvSpPr txBox="1">
            <a:spLocks/>
          </p:cNvSpPr>
          <p:nvPr/>
        </p:nvSpPr>
        <p:spPr>
          <a:xfrm>
            <a:off x="1567538" y="2586201"/>
            <a:ext cx="7827164" cy="32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UPC,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university </a:t>
            </a:r>
            <a:b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engineering, architecture, sciences and technology</a:t>
            </a:r>
            <a:endParaRPr lang="ca-ES" sz="60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4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02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60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a-ES" sz="60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60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60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UPC</a:t>
            </a: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0A4DC669-00CA-46F8-8367-4B414170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237" b="-4493"/>
          <a:stretch/>
        </p:blipFill>
        <p:spPr>
          <a:xfrm>
            <a:off x="6816001" y="529257"/>
            <a:ext cx="5376000" cy="63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extLst>
              <a:ext uri="{FF2B5EF4-FFF2-40B4-BE49-F238E27FC236}">
                <a16:creationId xmlns:a16="http://schemas.microsoft.com/office/drawing/2014/main" id="{C78F1EBE-1ADE-49B7-A83E-B7595DAB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8FB04111-AFE7-4FFA-9A0A-2A0F3AED8E65}"/>
              </a:ext>
            </a:extLst>
          </p:cNvPr>
          <p:cNvSpPr txBox="1">
            <a:spLocks/>
          </p:cNvSpPr>
          <p:nvPr/>
        </p:nvSpPr>
        <p:spPr>
          <a:xfrm>
            <a:off x="695325" y="5229000"/>
            <a:ext cx="11700000" cy="144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700"/>
              </a:lnSpc>
              <a:buNone/>
            </a:pPr>
            <a:r>
              <a:rPr lang="en-US" sz="800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 today    </a:t>
            </a:r>
            <a:br>
              <a:rPr lang="en-US" sz="540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5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C252DEFE-8086-4965-BB21-BA700A39F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548999"/>
            <a:ext cx="3420000" cy="7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: cantonades arrodonides 150">
            <a:extLst>
              <a:ext uri="{FF2B5EF4-FFF2-40B4-BE49-F238E27FC236}">
                <a16:creationId xmlns:a16="http://schemas.microsoft.com/office/drawing/2014/main" id="{DB0145E4-4FE7-4AFE-BE1E-327A047BDFF6}"/>
              </a:ext>
            </a:extLst>
          </p:cNvPr>
          <p:cNvSpPr/>
          <p:nvPr/>
        </p:nvSpPr>
        <p:spPr>
          <a:xfrm>
            <a:off x="5237064" y="5288842"/>
            <a:ext cx="3224248" cy="1231441"/>
          </a:xfrm>
          <a:prstGeom prst="roundRect">
            <a:avLst>
              <a:gd name="adj" fmla="val 20198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 M€</a:t>
            </a:r>
            <a:endParaRPr lang="ca-ES" sz="28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ca-ES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ca-ES" sz="12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cantonades arrodonides 51">
            <a:extLst>
              <a:ext uri="{FF2B5EF4-FFF2-40B4-BE49-F238E27FC236}">
                <a16:creationId xmlns:a16="http://schemas.microsoft.com/office/drawing/2014/main" id="{D3E1BD85-87B7-4320-91DB-BC2B81B15579}"/>
              </a:ext>
            </a:extLst>
          </p:cNvPr>
          <p:cNvSpPr/>
          <p:nvPr/>
        </p:nvSpPr>
        <p:spPr>
          <a:xfrm>
            <a:off x="391769" y="4747190"/>
            <a:ext cx="4596497" cy="1669864"/>
          </a:xfrm>
          <a:prstGeom prst="roundRect">
            <a:avLst>
              <a:gd name="adj" fmla="val 1636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63" name="Rectangle: cantonades arrodonides 62">
            <a:extLst>
              <a:ext uri="{FF2B5EF4-FFF2-40B4-BE49-F238E27FC236}">
                <a16:creationId xmlns:a16="http://schemas.microsoft.com/office/drawing/2014/main" id="{BF64B084-BD40-46AB-BD82-CFC268DC4952}"/>
              </a:ext>
            </a:extLst>
          </p:cNvPr>
          <p:cNvSpPr/>
          <p:nvPr/>
        </p:nvSpPr>
        <p:spPr>
          <a:xfrm>
            <a:off x="5233449" y="1048231"/>
            <a:ext cx="4032854" cy="4107752"/>
          </a:xfrm>
          <a:prstGeom prst="roundRect">
            <a:avLst>
              <a:gd name="adj" fmla="val 8213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01" name="Rectangle: cantonades arrodonides 100">
            <a:extLst>
              <a:ext uri="{FF2B5EF4-FFF2-40B4-BE49-F238E27FC236}">
                <a16:creationId xmlns:a16="http://schemas.microsoft.com/office/drawing/2014/main" id="{B4359CFE-307C-4C4C-A328-843F8E80A7A8}"/>
              </a:ext>
            </a:extLst>
          </p:cNvPr>
          <p:cNvSpPr/>
          <p:nvPr/>
        </p:nvSpPr>
        <p:spPr>
          <a:xfrm>
            <a:off x="9395122" y="1048232"/>
            <a:ext cx="2415187" cy="4107752"/>
          </a:xfrm>
          <a:prstGeom prst="roundRect">
            <a:avLst>
              <a:gd name="adj" fmla="val 119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50" name="Rectangle: cantonades arrodonides 149">
            <a:extLst>
              <a:ext uri="{FF2B5EF4-FFF2-40B4-BE49-F238E27FC236}">
                <a16:creationId xmlns:a16="http://schemas.microsoft.com/office/drawing/2014/main" id="{7239817D-3766-4D8F-A475-1FCC2421D749}"/>
              </a:ext>
            </a:extLst>
          </p:cNvPr>
          <p:cNvSpPr/>
          <p:nvPr/>
        </p:nvSpPr>
        <p:spPr>
          <a:xfrm>
            <a:off x="369297" y="1048232"/>
            <a:ext cx="4720904" cy="5472051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a-ES" dirty="0">
                <a:solidFill>
                  <a:srgbClr val="2A2A45"/>
                </a:solidFill>
              </a:rPr>
              <a:t> </a:t>
            </a:r>
          </a:p>
        </p:txBody>
      </p:sp>
      <p:sp>
        <p:nvSpPr>
          <p:cNvPr id="11" name="Contenidor de text 3">
            <a:extLst>
              <a:ext uri="{FF2B5EF4-FFF2-40B4-BE49-F238E27FC236}">
                <a16:creationId xmlns:a16="http://schemas.microsoft.com/office/drawing/2014/main" id="{7700AE88-9024-4121-B494-B4E0E456E214}"/>
              </a:ext>
            </a:extLst>
          </p:cNvPr>
          <p:cNvSpPr txBox="1">
            <a:spLocks/>
          </p:cNvSpPr>
          <p:nvPr/>
        </p:nvSpPr>
        <p:spPr>
          <a:xfrm>
            <a:off x="384830" y="387412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 UPC</a:t>
            </a:r>
            <a:endParaRPr lang="ca-ES" sz="2400" b="1" dirty="0">
              <a:solidFill>
                <a:srgbClr val="2A2A45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3F72B-0158-422D-B22C-227D0531EB4F}"/>
              </a:ext>
            </a:extLst>
          </p:cNvPr>
          <p:cNvSpPr/>
          <p:nvPr/>
        </p:nvSpPr>
        <p:spPr>
          <a:xfrm>
            <a:off x="5797122" y="1221860"/>
            <a:ext cx="1141273" cy="1141272"/>
          </a:xfrm>
          <a:prstGeom prst="ellipse">
            <a:avLst/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989A653-23A6-49F3-9B7A-5154675EEEA9}"/>
              </a:ext>
            </a:extLst>
          </p:cNvPr>
          <p:cNvSpPr/>
          <p:nvPr/>
        </p:nvSpPr>
        <p:spPr>
          <a:xfrm>
            <a:off x="7536000" y="1221860"/>
            <a:ext cx="1141273" cy="1141272"/>
          </a:xfrm>
          <a:prstGeom prst="ellipse">
            <a:avLst/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634CD1F-FD56-4A40-A315-75575CA55F1D}"/>
              </a:ext>
            </a:extLst>
          </p:cNvPr>
          <p:cNvSpPr/>
          <p:nvPr/>
        </p:nvSpPr>
        <p:spPr>
          <a:xfrm>
            <a:off x="5797122" y="3193477"/>
            <a:ext cx="1141273" cy="1141272"/>
          </a:xfrm>
          <a:prstGeom prst="ellipse">
            <a:avLst/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4492CC-00E2-49ED-A859-8EC111D38181}"/>
              </a:ext>
            </a:extLst>
          </p:cNvPr>
          <p:cNvSpPr/>
          <p:nvPr/>
        </p:nvSpPr>
        <p:spPr>
          <a:xfrm>
            <a:off x="7536000" y="3193477"/>
            <a:ext cx="1141273" cy="1141272"/>
          </a:xfrm>
          <a:prstGeom prst="ellipse">
            <a:avLst/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102" name="QuadreDeText 101">
            <a:extLst>
              <a:ext uri="{FF2B5EF4-FFF2-40B4-BE49-F238E27FC236}">
                <a16:creationId xmlns:a16="http://schemas.microsoft.com/office/drawing/2014/main" id="{52CAB688-2E6B-457D-82AB-C4DCB14BA047}"/>
              </a:ext>
            </a:extLst>
          </p:cNvPr>
          <p:cNvSpPr txBox="1"/>
          <p:nvPr/>
        </p:nvSpPr>
        <p:spPr>
          <a:xfrm>
            <a:off x="9606521" y="1188009"/>
            <a:ext cx="4944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802696C-065C-41DF-8462-F58E8FF812E9}"/>
              </a:ext>
            </a:extLst>
          </p:cNvPr>
          <p:cNvSpPr/>
          <p:nvPr/>
        </p:nvSpPr>
        <p:spPr>
          <a:xfrm>
            <a:off x="10244227" y="1270762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QuadreDeText 103">
            <a:extLst>
              <a:ext uri="{FF2B5EF4-FFF2-40B4-BE49-F238E27FC236}">
                <a16:creationId xmlns:a16="http://schemas.microsoft.com/office/drawing/2014/main" id="{C7DC2D41-DE77-4FE0-92A1-341143926067}"/>
              </a:ext>
            </a:extLst>
          </p:cNvPr>
          <p:cNvSpPr txBox="1"/>
          <p:nvPr/>
        </p:nvSpPr>
        <p:spPr>
          <a:xfrm>
            <a:off x="9603122" y="1982342"/>
            <a:ext cx="9957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462A2B-7421-4F52-B518-DE94EF0F9E16}"/>
              </a:ext>
            </a:extLst>
          </p:cNvPr>
          <p:cNvSpPr/>
          <p:nvPr/>
        </p:nvSpPr>
        <p:spPr>
          <a:xfrm>
            <a:off x="10221503" y="2037151"/>
            <a:ext cx="1493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45BD07E-93EF-4337-B006-611DE8EBAF5E}"/>
              </a:ext>
            </a:extLst>
          </p:cNvPr>
          <p:cNvSpPr/>
          <p:nvPr/>
        </p:nvSpPr>
        <p:spPr>
          <a:xfrm>
            <a:off x="10244227" y="2822198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departaments</a:t>
            </a:r>
          </a:p>
        </p:txBody>
      </p:sp>
      <p:sp>
        <p:nvSpPr>
          <p:cNvPr id="107" name="QuadreDeText 106">
            <a:extLst>
              <a:ext uri="{FF2B5EF4-FFF2-40B4-BE49-F238E27FC236}">
                <a16:creationId xmlns:a16="http://schemas.microsoft.com/office/drawing/2014/main" id="{55B58439-583C-40B9-A266-2771F4BF5CC7}"/>
              </a:ext>
            </a:extLst>
          </p:cNvPr>
          <p:cNvSpPr txBox="1"/>
          <p:nvPr/>
        </p:nvSpPr>
        <p:spPr>
          <a:xfrm>
            <a:off x="9604946" y="2772136"/>
            <a:ext cx="74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cantonades arrodonides 107">
            <a:extLst>
              <a:ext uri="{FF2B5EF4-FFF2-40B4-BE49-F238E27FC236}">
                <a16:creationId xmlns:a16="http://schemas.microsoft.com/office/drawing/2014/main" id="{0846CCBC-BB94-452B-A9C2-D26E0B3E731A}"/>
              </a:ext>
            </a:extLst>
          </p:cNvPr>
          <p:cNvSpPr/>
          <p:nvPr/>
        </p:nvSpPr>
        <p:spPr>
          <a:xfrm>
            <a:off x="9604946" y="2447603"/>
            <a:ext cx="740662" cy="210812"/>
          </a:xfrm>
          <a:prstGeom prst="roundRect">
            <a:avLst>
              <a:gd name="adj" fmla="val 2514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09" name="Rectangle: cantonades arrodonides 108">
            <a:extLst>
              <a:ext uri="{FF2B5EF4-FFF2-40B4-BE49-F238E27FC236}">
                <a16:creationId xmlns:a16="http://schemas.microsoft.com/office/drawing/2014/main" id="{CC281330-7D47-4067-B2D7-5591173BD6CE}"/>
              </a:ext>
            </a:extLst>
          </p:cNvPr>
          <p:cNvSpPr/>
          <p:nvPr/>
        </p:nvSpPr>
        <p:spPr>
          <a:xfrm>
            <a:off x="9615838" y="1665857"/>
            <a:ext cx="406234" cy="158713"/>
          </a:xfrm>
          <a:prstGeom prst="roundRect">
            <a:avLst>
              <a:gd name="adj" fmla="val 25149"/>
            </a:avLst>
          </a:prstGeom>
          <a:solidFill>
            <a:srgbClr val="024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1" name="Rectangle: cantonades arrodonides 110">
            <a:extLst>
              <a:ext uri="{FF2B5EF4-FFF2-40B4-BE49-F238E27FC236}">
                <a16:creationId xmlns:a16="http://schemas.microsoft.com/office/drawing/2014/main" id="{E2349380-E30E-4646-A30C-05A1E53D116E}"/>
              </a:ext>
            </a:extLst>
          </p:cNvPr>
          <p:cNvSpPr/>
          <p:nvPr/>
        </p:nvSpPr>
        <p:spPr>
          <a:xfrm>
            <a:off x="9619625" y="3258129"/>
            <a:ext cx="1020811" cy="243808"/>
          </a:xfrm>
          <a:prstGeom prst="roundRect">
            <a:avLst>
              <a:gd name="adj" fmla="val 25149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4" name="QuadreDeText 113">
            <a:extLst>
              <a:ext uri="{FF2B5EF4-FFF2-40B4-BE49-F238E27FC236}">
                <a16:creationId xmlns:a16="http://schemas.microsoft.com/office/drawing/2014/main" id="{D9182791-9199-4548-B26A-FBC8537AB4CB}"/>
              </a:ext>
            </a:extLst>
          </p:cNvPr>
          <p:cNvSpPr txBox="1"/>
          <p:nvPr/>
        </p:nvSpPr>
        <p:spPr>
          <a:xfrm>
            <a:off x="9604946" y="3687177"/>
            <a:ext cx="740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: cantonades arrodonides 114">
            <a:extLst>
              <a:ext uri="{FF2B5EF4-FFF2-40B4-BE49-F238E27FC236}">
                <a16:creationId xmlns:a16="http://schemas.microsoft.com/office/drawing/2014/main" id="{338A2EF5-61F2-4FC0-B002-9E395BC3A20E}"/>
              </a:ext>
            </a:extLst>
          </p:cNvPr>
          <p:cNvSpPr/>
          <p:nvPr/>
        </p:nvSpPr>
        <p:spPr>
          <a:xfrm>
            <a:off x="9615837" y="4198889"/>
            <a:ext cx="1988787" cy="653785"/>
          </a:xfrm>
          <a:prstGeom prst="roundRect">
            <a:avLst>
              <a:gd name="adj" fmla="val 15527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079136-C3DB-47EF-9901-6C23EBAC43F0}"/>
              </a:ext>
            </a:extLst>
          </p:cNvPr>
          <p:cNvSpPr/>
          <p:nvPr/>
        </p:nvSpPr>
        <p:spPr>
          <a:xfrm>
            <a:off x="10244227" y="3719690"/>
            <a:ext cx="1471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QuadreDeText 145">
            <a:extLst>
              <a:ext uri="{FF2B5EF4-FFF2-40B4-BE49-F238E27FC236}">
                <a16:creationId xmlns:a16="http://schemas.microsoft.com/office/drawing/2014/main" id="{DAE7E0B3-CC78-4A42-B0B5-C2359FC6E127}"/>
              </a:ext>
            </a:extLst>
          </p:cNvPr>
          <p:cNvSpPr txBox="1"/>
          <p:nvPr/>
        </p:nvSpPr>
        <p:spPr>
          <a:xfrm>
            <a:off x="3251974" y="2943236"/>
            <a:ext cx="1547233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ca-ES" sz="3200" dirty="0">
                <a:solidFill>
                  <a:srgbClr val="3E9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2,600</a:t>
            </a:r>
          </a:p>
          <a:p>
            <a:pPr>
              <a:lnSpc>
                <a:spcPct val="8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QuadreDeText 146">
            <a:extLst>
              <a:ext uri="{FF2B5EF4-FFF2-40B4-BE49-F238E27FC236}">
                <a16:creationId xmlns:a16="http://schemas.microsoft.com/office/drawing/2014/main" id="{7D687A13-4C4F-48CE-9FD1-5D301BFF8421}"/>
              </a:ext>
            </a:extLst>
          </p:cNvPr>
          <p:cNvSpPr txBox="1"/>
          <p:nvPr/>
        </p:nvSpPr>
        <p:spPr>
          <a:xfrm>
            <a:off x="3256740" y="3852462"/>
            <a:ext cx="1566045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2,300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cantonades arrodonides 168">
            <a:extLst>
              <a:ext uri="{FF2B5EF4-FFF2-40B4-BE49-F238E27FC236}">
                <a16:creationId xmlns:a16="http://schemas.microsoft.com/office/drawing/2014/main" id="{94D46C4B-50CB-46C5-A7FC-16E2EF8DC550}"/>
              </a:ext>
            </a:extLst>
          </p:cNvPr>
          <p:cNvSpPr/>
          <p:nvPr/>
        </p:nvSpPr>
        <p:spPr>
          <a:xfrm>
            <a:off x="564119" y="1160161"/>
            <a:ext cx="4295895" cy="664797"/>
          </a:xfrm>
          <a:prstGeom prst="roundRect">
            <a:avLst>
              <a:gd name="adj" fmla="val 256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bIns="0" rtlCol="0" anchor="ctr"/>
          <a:lstStyle/>
          <a:p>
            <a:pPr>
              <a:lnSpc>
                <a:spcPct val="70000"/>
              </a:lnSpc>
            </a:pPr>
            <a:r>
              <a:rPr lang="pt-BR" sz="320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31,400</a:t>
            </a:r>
            <a:endParaRPr lang="pt-BR" sz="1200" dirty="0">
              <a:solidFill>
                <a:srgbClr val="2ED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: cantonades arrodonides 169">
            <a:extLst>
              <a:ext uri="{FF2B5EF4-FFF2-40B4-BE49-F238E27FC236}">
                <a16:creationId xmlns:a16="http://schemas.microsoft.com/office/drawing/2014/main" id="{82720997-0E32-4CE9-B92C-74CF98A7A23D}"/>
              </a:ext>
            </a:extLst>
          </p:cNvPr>
          <p:cNvSpPr/>
          <p:nvPr/>
        </p:nvSpPr>
        <p:spPr>
          <a:xfrm>
            <a:off x="3184236" y="1232060"/>
            <a:ext cx="1750431" cy="524303"/>
          </a:xfrm>
          <a:prstGeom prst="roundRect">
            <a:avLst>
              <a:gd name="adj" fmla="val 28765"/>
            </a:avLst>
          </a:prstGeom>
          <a:solidFill>
            <a:srgbClr val="F1F1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0" rtlCol="0" anchor="ctr"/>
          <a:lstStyle/>
          <a:p>
            <a:pPr>
              <a:lnSpc>
                <a:spcPct val="70000"/>
              </a:lnSpc>
            </a:pPr>
            <a:r>
              <a:rPr lang="ca-ES" sz="3200" spc="-150" dirty="0">
                <a:solidFill>
                  <a:srgbClr val="2ED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31 %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B25C2-CBBD-4A62-938F-E5B2794321BB}"/>
              </a:ext>
            </a:extLst>
          </p:cNvPr>
          <p:cNvSpPr/>
          <p:nvPr/>
        </p:nvSpPr>
        <p:spPr>
          <a:xfrm>
            <a:off x="1940597" y="1270645"/>
            <a:ext cx="139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and </a:t>
            </a:r>
            <a:b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 degree students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05F7F466-1E3A-43DA-9BF9-ADDF5621508D}"/>
              </a:ext>
            </a:extLst>
          </p:cNvPr>
          <p:cNvSpPr txBox="1"/>
          <p:nvPr/>
        </p:nvSpPr>
        <p:spPr>
          <a:xfrm>
            <a:off x="3257683" y="2034010"/>
            <a:ext cx="172254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6,600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graduates of bachelor’s and master’s degrees 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Gràfic 60">
            <a:extLst>
              <a:ext uri="{FF2B5EF4-FFF2-40B4-BE49-F238E27FC236}">
                <a16:creationId xmlns:a16="http://schemas.microsoft.com/office/drawing/2014/main" id="{641D397A-D7E3-4EA6-939A-A54CD9E9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418" y="5443340"/>
            <a:ext cx="681275" cy="921547"/>
          </a:xfrm>
          <a:prstGeom prst="rect">
            <a:avLst/>
          </a:prstGeom>
        </p:spPr>
      </p:pic>
      <p:sp>
        <p:nvSpPr>
          <p:cNvPr id="153" name="Rectangle: cantonades arrodonides 152">
            <a:extLst>
              <a:ext uri="{FF2B5EF4-FFF2-40B4-BE49-F238E27FC236}">
                <a16:creationId xmlns:a16="http://schemas.microsoft.com/office/drawing/2014/main" id="{48B51410-95CD-4074-8A77-6E9455A12200}"/>
              </a:ext>
            </a:extLst>
          </p:cNvPr>
          <p:cNvSpPr/>
          <p:nvPr/>
        </p:nvSpPr>
        <p:spPr>
          <a:xfrm>
            <a:off x="8573436" y="5287946"/>
            <a:ext cx="3236873" cy="1232338"/>
          </a:xfrm>
          <a:prstGeom prst="roundRect">
            <a:avLst>
              <a:gd name="adj" fmla="val 210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ca-ES" sz="3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M€</a:t>
            </a:r>
            <a:endParaRPr lang="ca-ES" sz="28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pt-BR" sz="12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12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RDI (2025)</a:t>
            </a:r>
            <a:endParaRPr lang="pt-BR" sz="1300" dirty="0">
              <a:solidFill>
                <a:srgbClr val="F1F1F1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pic>
        <p:nvPicPr>
          <p:cNvPr id="64" name="Gràfic 63">
            <a:extLst>
              <a:ext uri="{FF2B5EF4-FFF2-40B4-BE49-F238E27FC236}">
                <a16:creationId xmlns:a16="http://schemas.microsoft.com/office/drawing/2014/main" id="{30604EC7-272E-44F1-8AD3-E1170E6D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020116" y="5748035"/>
            <a:ext cx="861775" cy="312158"/>
          </a:xfrm>
          <a:prstGeom prst="rect">
            <a:avLst/>
          </a:prstGeom>
        </p:spPr>
      </p:pic>
      <p:pic>
        <p:nvPicPr>
          <p:cNvPr id="54" name="Gràfic 53">
            <a:extLst>
              <a:ext uri="{FF2B5EF4-FFF2-40B4-BE49-F238E27FC236}">
                <a16:creationId xmlns:a16="http://schemas.microsoft.com/office/drawing/2014/main" id="{864575F3-3D89-4A7E-AA37-026A6DF38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572">
            <a:off x="510244" y="1978064"/>
            <a:ext cx="2506074" cy="2483631"/>
          </a:xfrm>
          <a:prstGeom prst="rect">
            <a:avLst/>
          </a:prstGeom>
        </p:spPr>
      </p:pic>
      <p:sp>
        <p:nvSpPr>
          <p:cNvPr id="45" name="QuadreDeText 44">
            <a:extLst>
              <a:ext uri="{FF2B5EF4-FFF2-40B4-BE49-F238E27FC236}">
                <a16:creationId xmlns:a16="http://schemas.microsoft.com/office/drawing/2014/main" id="{84F5EBB1-9B9A-4607-B42D-6C76F3D830A4}"/>
              </a:ext>
            </a:extLst>
          </p:cNvPr>
          <p:cNvSpPr txBox="1"/>
          <p:nvPr/>
        </p:nvSpPr>
        <p:spPr>
          <a:xfrm>
            <a:off x="687789" y="5444896"/>
            <a:ext cx="10208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</p:txBody>
      </p:sp>
      <p:sp>
        <p:nvSpPr>
          <p:cNvPr id="46" name="QuadreDeText 45">
            <a:extLst>
              <a:ext uri="{FF2B5EF4-FFF2-40B4-BE49-F238E27FC236}">
                <a16:creationId xmlns:a16="http://schemas.microsoft.com/office/drawing/2014/main" id="{41FB54F5-F7B5-4C2A-BBD7-2A6686CC390D}"/>
              </a:ext>
            </a:extLst>
          </p:cNvPr>
          <p:cNvSpPr txBox="1"/>
          <p:nvPr/>
        </p:nvSpPr>
        <p:spPr>
          <a:xfrm>
            <a:off x="1997379" y="5444896"/>
            <a:ext cx="12476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technical, management,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service staff</a:t>
            </a:r>
          </a:p>
        </p:txBody>
      </p:sp>
      <p:sp>
        <p:nvSpPr>
          <p:cNvPr id="149" name="QuadreDeText 148">
            <a:extLst>
              <a:ext uri="{FF2B5EF4-FFF2-40B4-BE49-F238E27FC236}">
                <a16:creationId xmlns:a16="http://schemas.microsoft.com/office/drawing/2014/main" id="{D3F29B04-77D1-487F-A31A-BF598497E612}"/>
              </a:ext>
            </a:extLst>
          </p:cNvPr>
          <p:cNvSpPr txBox="1"/>
          <p:nvPr/>
        </p:nvSpPr>
        <p:spPr>
          <a:xfrm>
            <a:off x="3288828" y="5444896"/>
            <a:ext cx="141258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cantonades arrodonides 55">
            <a:extLst>
              <a:ext uri="{FF2B5EF4-FFF2-40B4-BE49-F238E27FC236}">
                <a16:creationId xmlns:a16="http://schemas.microsoft.com/office/drawing/2014/main" id="{8BC0ACE8-B9E1-4E62-AB28-83701CA9ADDA}"/>
              </a:ext>
            </a:extLst>
          </p:cNvPr>
          <p:cNvSpPr/>
          <p:nvPr/>
        </p:nvSpPr>
        <p:spPr>
          <a:xfrm>
            <a:off x="691105" y="4758118"/>
            <a:ext cx="1211527" cy="621975"/>
          </a:xfrm>
          <a:prstGeom prst="roundRect">
            <a:avLst>
              <a:gd name="adj" fmla="val 15527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3,700</a:t>
            </a:r>
          </a:p>
        </p:txBody>
      </p:sp>
      <p:sp>
        <p:nvSpPr>
          <p:cNvPr id="57" name="Rectangle: cantonades arrodonides 56">
            <a:extLst>
              <a:ext uri="{FF2B5EF4-FFF2-40B4-BE49-F238E27FC236}">
                <a16:creationId xmlns:a16="http://schemas.microsoft.com/office/drawing/2014/main" id="{56DFA469-67FF-493C-829B-B1E1E6FECFB6}"/>
              </a:ext>
            </a:extLst>
          </p:cNvPr>
          <p:cNvSpPr/>
          <p:nvPr/>
        </p:nvSpPr>
        <p:spPr>
          <a:xfrm>
            <a:off x="1991883" y="4758118"/>
            <a:ext cx="1211527" cy="621975"/>
          </a:xfrm>
          <a:prstGeom prst="roundRect">
            <a:avLst>
              <a:gd name="adj" fmla="val 15527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2,200</a:t>
            </a:r>
          </a:p>
        </p:txBody>
      </p:sp>
      <p:sp>
        <p:nvSpPr>
          <p:cNvPr id="58" name="Rectangle: cantonades arrodonides 57">
            <a:extLst>
              <a:ext uri="{FF2B5EF4-FFF2-40B4-BE49-F238E27FC236}">
                <a16:creationId xmlns:a16="http://schemas.microsoft.com/office/drawing/2014/main" id="{D9796FB7-8CE5-4293-A6E6-19B0C2513318}"/>
              </a:ext>
            </a:extLst>
          </p:cNvPr>
          <p:cNvSpPr/>
          <p:nvPr/>
        </p:nvSpPr>
        <p:spPr>
          <a:xfrm>
            <a:off x="3288828" y="4758118"/>
            <a:ext cx="1520267" cy="621975"/>
          </a:xfrm>
          <a:prstGeom prst="roundRect">
            <a:avLst>
              <a:gd name="adj" fmla="val 15527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000" spc="-15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100,700</a:t>
            </a:r>
          </a:p>
        </p:txBody>
      </p:sp>
      <p:sp>
        <p:nvSpPr>
          <p:cNvPr id="62" name="Rectangle: cantonades arrodonides 61">
            <a:extLst>
              <a:ext uri="{FF2B5EF4-FFF2-40B4-BE49-F238E27FC236}">
                <a16:creationId xmlns:a16="http://schemas.microsoft.com/office/drawing/2014/main" id="{76965BBE-98EB-4F01-8600-1ACD08D76F74}"/>
              </a:ext>
            </a:extLst>
          </p:cNvPr>
          <p:cNvSpPr/>
          <p:nvPr/>
        </p:nvSpPr>
        <p:spPr>
          <a:xfrm>
            <a:off x="548886" y="4622217"/>
            <a:ext cx="4372091" cy="1718606"/>
          </a:xfrm>
          <a:prstGeom prst="roundRect">
            <a:avLst>
              <a:gd name="adj" fmla="val 1241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bIns="0" rtlCol="0" anchor="ctr"/>
          <a:lstStyle/>
          <a:p>
            <a:pPr>
              <a:lnSpc>
                <a:spcPct val="70000"/>
              </a:lnSpc>
            </a:pPr>
            <a:endParaRPr lang="pt-BR" sz="1200" dirty="0">
              <a:solidFill>
                <a:srgbClr val="2A2A45"/>
              </a:solidFill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EB9FCE67-3226-4812-84E3-255829939119}"/>
              </a:ext>
            </a:extLst>
          </p:cNvPr>
          <p:cNvSpPr/>
          <p:nvPr/>
        </p:nvSpPr>
        <p:spPr>
          <a:xfrm>
            <a:off x="5585669" y="2456478"/>
            <a:ext cx="1561552" cy="31565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E1CB30A9-CA1C-413B-9487-52798A57D1C8}"/>
              </a:ext>
            </a:extLst>
          </p:cNvPr>
          <p:cNvSpPr/>
          <p:nvPr/>
        </p:nvSpPr>
        <p:spPr>
          <a:xfrm>
            <a:off x="7274516" y="2459584"/>
            <a:ext cx="1664240" cy="3125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: cantonades arrodonides 58">
            <a:extLst>
              <a:ext uri="{FF2B5EF4-FFF2-40B4-BE49-F238E27FC236}">
                <a16:creationId xmlns:a16="http://schemas.microsoft.com/office/drawing/2014/main" id="{AF1A064F-93DB-4189-8880-717D49FCB94C}"/>
              </a:ext>
            </a:extLst>
          </p:cNvPr>
          <p:cNvSpPr/>
          <p:nvPr/>
        </p:nvSpPr>
        <p:spPr>
          <a:xfrm>
            <a:off x="5541690" y="4409439"/>
            <a:ext cx="1674281" cy="3466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180000" rtlCol="0" anchor="ctr">
            <a:noAutofit/>
          </a:bodyPr>
          <a:lstStyle/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: cantonades arrodonides 59">
            <a:extLst>
              <a:ext uri="{FF2B5EF4-FFF2-40B4-BE49-F238E27FC236}">
                <a16:creationId xmlns:a16="http://schemas.microsoft.com/office/drawing/2014/main" id="{6F76228C-2D6A-481E-AB70-829755AA373A}"/>
              </a:ext>
            </a:extLst>
          </p:cNvPr>
          <p:cNvSpPr/>
          <p:nvPr/>
        </p:nvSpPr>
        <p:spPr>
          <a:xfrm>
            <a:off x="7298175" y="4403545"/>
            <a:ext cx="1616922" cy="55178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44000" bIns="180000" rtlCol="0" anchor="ctr">
            <a:noAutofit/>
          </a:bodyPr>
          <a:lstStyle/>
          <a:p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a-ES" sz="12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ca-ES" sz="12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5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75511E50-3A73-425B-883F-260B5687EFC8}"/>
              </a:ext>
            </a:extLst>
          </p:cNvPr>
          <p:cNvSpPr txBox="1">
            <a:spLocks/>
          </p:cNvSpPr>
          <p:nvPr/>
        </p:nvSpPr>
        <p:spPr>
          <a:xfrm>
            <a:off x="356836" y="387413"/>
            <a:ext cx="6279163" cy="341588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The</a:t>
            </a: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 UPC </a:t>
            </a: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campuses</a:t>
            </a: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 in </a:t>
            </a:r>
            <a:r>
              <a:rPr lang="ca-ES" sz="2400" b="1" dirty="0" err="1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Catalonia</a:t>
            </a:r>
            <a:r>
              <a:rPr lang="ca-ES" sz="2400" b="1" dirty="0">
                <a:solidFill>
                  <a:srgbClr val="2A2A45"/>
                </a:solidFill>
                <a:latin typeface="72" panose="020B0503030000000003" pitchFamily="34" charset="0"/>
                <a:cs typeface="72" panose="020B0503030000000003" pitchFamily="34" charset="0"/>
              </a:rPr>
              <a:t>, Spain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4BD48B29-315B-4EA7-9E99-ADA6D34DB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1536"/>
          <a:stretch/>
        </p:blipFill>
        <p:spPr>
          <a:xfrm>
            <a:off x="384830" y="909637"/>
            <a:ext cx="11470620" cy="5580063"/>
          </a:xfrm>
          <a:prstGeom prst="roundRect">
            <a:avLst>
              <a:gd name="adj" fmla="val 3597"/>
            </a:avLst>
          </a:prstGeom>
          <a:solidFill>
            <a:srgbClr val="F5F5F5"/>
          </a:solidFill>
        </p:spPr>
      </p:pic>
    </p:spTree>
    <p:extLst>
      <p:ext uri="{BB962C8B-B14F-4D97-AF65-F5344CB8AC3E}">
        <p14:creationId xmlns:p14="http://schemas.microsoft.com/office/powerpoint/2010/main" val="43296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3">
            <a:extLst>
              <a:ext uri="{FF2B5EF4-FFF2-40B4-BE49-F238E27FC236}">
                <a16:creationId xmlns:a16="http://schemas.microsoft.com/office/drawing/2014/main" id="{2A7EC66B-A7A3-4518-BA2E-713F3AA96A50}"/>
              </a:ext>
            </a:extLst>
          </p:cNvPr>
          <p:cNvSpPr txBox="1">
            <a:spLocks/>
          </p:cNvSpPr>
          <p:nvPr/>
        </p:nvSpPr>
        <p:spPr>
          <a:xfrm>
            <a:off x="384830" y="387412"/>
            <a:ext cx="445117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a-ES" sz="24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faculties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cantonades arrodonides 7">
            <a:extLst>
              <a:ext uri="{FF2B5EF4-FFF2-40B4-BE49-F238E27FC236}">
                <a16:creationId xmlns:a16="http://schemas.microsoft.com/office/drawing/2014/main" id="{4423B5E6-8235-475C-8D3C-FA98F9EBE1F6}"/>
              </a:ext>
            </a:extLst>
          </p:cNvPr>
          <p:cNvSpPr/>
          <p:nvPr/>
        </p:nvSpPr>
        <p:spPr>
          <a:xfrm>
            <a:off x="336550" y="2382819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EEABB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Agri-Food and Biosystems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cantonades arrodonides 38">
            <a:extLst>
              <a:ext uri="{FF2B5EF4-FFF2-40B4-BE49-F238E27FC236}">
                <a16:creationId xmlns:a16="http://schemas.microsoft.com/office/drawing/2014/main" id="{5CB34B6C-977C-4938-9D5B-288A10E463FB}"/>
              </a:ext>
            </a:extLst>
          </p:cNvPr>
          <p:cNvSpPr/>
          <p:nvPr/>
        </p:nvSpPr>
        <p:spPr>
          <a:xfrm>
            <a:off x="6139771" y="238274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Building Construction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cantonades arrodonides 40">
            <a:extLst>
              <a:ext uri="{FF2B5EF4-FFF2-40B4-BE49-F238E27FC236}">
                <a16:creationId xmlns:a16="http://schemas.microsoft.com/office/drawing/2014/main" id="{465C0AEB-B97D-4718-B8C2-378B62B9ACE9}"/>
              </a:ext>
            </a:extLst>
          </p:cNvPr>
          <p:cNvSpPr/>
          <p:nvPr/>
        </p:nvSpPr>
        <p:spPr>
          <a:xfrm>
            <a:off x="336548" y="3762591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ESEIAAT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Terrassa School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Industrial, Aerospace</a:t>
            </a:r>
            <a:b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Audiovisual Engineering</a:t>
            </a:r>
            <a:endParaRPr lang="pt-B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cantonades arrodonides 41">
            <a:extLst>
              <a:ext uri="{FF2B5EF4-FFF2-40B4-BE49-F238E27FC236}">
                <a16:creationId xmlns:a16="http://schemas.microsoft.com/office/drawing/2014/main" id="{392D51EF-B196-40CE-A8BD-979E19411856}"/>
              </a:ext>
            </a:extLst>
          </p:cNvPr>
          <p:cNvSpPr/>
          <p:nvPr/>
        </p:nvSpPr>
        <p:spPr>
          <a:xfrm>
            <a:off x="6139331" y="3761902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ETSECCPB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cantonades arrodonides 42">
            <a:extLst>
              <a:ext uri="{FF2B5EF4-FFF2-40B4-BE49-F238E27FC236}">
                <a16:creationId xmlns:a16="http://schemas.microsoft.com/office/drawing/2014/main" id="{70B4E655-69F3-4B1A-9165-9FB801603C24}"/>
              </a:ext>
            </a:extLst>
          </p:cNvPr>
          <p:cNvSpPr/>
          <p:nvPr/>
        </p:nvSpPr>
        <p:spPr>
          <a:xfrm>
            <a:off x="346559" y="514241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lang="ca-ES" sz="11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a-ES" sz="1100" dirty="0" err="1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endParaRPr lang="ca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cantonades arrodonides 43">
            <a:extLst>
              <a:ext uri="{FF2B5EF4-FFF2-40B4-BE49-F238E27FC236}">
                <a16:creationId xmlns:a16="http://schemas.microsoft.com/office/drawing/2014/main" id="{063AD7D2-614A-46B3-ACCD-141A5176F4A4}"/>
              </a:ext>
            </a:extLst>
          </p:cNvPr>
          <p:cNvSpPr/>
          <p:nvPr/>
        </p:nvSpPr>
        <p:spPr>
          <a:xfrm>
            <a:off x="6156909" y="5141058"/>
            <a:ext cx="1829286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Terrassa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Optics and Optometry</a:t>
            </a:r>
            <a:endParaRPr lang="pt-BR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cantonades arrodonides 44">
            <a:extLst>
              <a:ext uri="{FF2B5EF4-FFF2-40B4-BE49-F238E27FC236}">
                <a16:creationId xmlns:a16="http://schemas.microsoft.com/office/drawing/2014/main" id="{3A5F56BE-A35F-4945-9DDA-997729D7CB02}"/>
              </a:ext>
            </a:extLst>
          </p:cNvPr>
          <p:cNvSpPr/>
          <p:nvPr/>
        </p:nvSpPr>
        <p:spPr>
          <a:xfrm>
            <a:off x="2270957" y="2382801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EEBE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East School of Engineering </a:t>
            </a:r>
            <a:endParaRPr lang="ca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cantonades arrodonides 45">
            <a:extLst>
              <a:ext uri="{FF2B5EF4-FFF2-40B4-BE49-F238E27FC236}">
                <a16:creationId xmlns:a16="http://schemas.microsoft.com/office/drawing/2014/main" id="{C3ACA9EA-C43A-4B54-8534-B074E87DA195}"/>
              </a:ext>
            </a:extLst>
          </p:cNvPr>
          <p:cNvSpPr/>
          <p:nvPr/>
        </p:nvSpPr>
        <p:spPr>
          <a:xfrm>
            <a:off x="8074178" y="2382765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EPSEM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Manresa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Engineering</a:t>
            </a:r>
          </a:p>
        </p:txBody>
      </p:sp>
      <p:sp>
        <p:nvSpPr>
          <p:cNvPr id="47" name="Rectangle: cantonades arrodonides 46">
            <a:extLst>
              <a:ext uri="{FF2B5EF4-FFF2-40B4-BE49-F238E27FC236}">
                <a16:creationId xmlns:a16="http://schemas.microsoft.com/office/drawing/2014/main" id="{6511D00E-F452-44C5-AA1B-A72B728574F7}"/>
              </a:ext>
            </a:extLst>
          </p:cNvPr>
          <p:cNvSpPr/>
          <p:nvPr/>
        </p:nvSpPr>
        <p:spPr>
          <a:xfrm>
            <a:off x="2270809" y="3763280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ETSAB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: cantonades arrodonides 47">
            <a:extLst>
              <a:ext uri="{FF2B5EF4-FFF2-40B4-BE49-F238E27FC236}">
                <a16:creationId xmlns:a16="http://schemas.microsoft.com/office/drawing/2014/main" id="{5D0F7E7A-CCA5-4F70-9680-C97308266C17}"/>
              </a:ext>
            </a:extLst>
          </p:cNvPr>
          <p:cNvSpPr/>
          <p:nvPr/>
        </p:nvSpPr>
        <p:spPr>
          <a:xfrm>
            <a:off x="8073592" y="3763969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ETSEIB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Industrial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: cantonades arrodonides 48">
            <a:extLst>
              <a:ext uri="{FF2B5EF4-FFF2-40B4-BE49-F238E27FC236}">
                <a16:creationId xmlns:a16="http://schemas.microsoft.com/office/drawing/2014/main" id="{029C5528-1A55-44F2-86B6-B748ED69044E}"/>
              </a:ext>
            </a:extLst>
          </p:cNvPr>
          <p:cNvSpPr/>
          <p:nvPr/>
        </p:nvSpPr>
        <p:spPr>
          <a:xfrm>
            <a:off x="2283342" y="5143776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Mathematics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Statistics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cantonades arrodonides 49">
            <a:extLst>
              <a:ext uri="{FF2B5EF4-FFF2-40B4-BE49-F238E27FC236}">
                <a16:creationId xmlns:a16="http://schemas.microsoft.com/office/drawing/2014/main" id="{132D9E69-4E60-41B2-A317-4C0FC38A49A6}"/>
              </a:ext>
            </a:extLst>
          </p:cNvPr>
          <p:cNvSpPr/>
          <p:nvPr/>
        </p:nvSpPr>
        <p:spPr>
          <a:xfrm>
            <a:off x="8073593" y="5145135"/>
            <a:ext cx="1866962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CFIS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</a:p>
        </p:txBody>
      </p:sp>
      <p:sp>
        <p:nvSpPr>
          <p:cNvPr id="51" name="Rectangle: cantonades arrodonides 50">
            <a:extLst>
              <a:ext uri="{FF2B5EF4-FFF2-40B4-BE49-F238E27FC236}">
                <a16:creationId xmlns:a16="http://schemas.microsoft.com/office/drawing/2014/main" id="{8007F366-4E04-454B-9A88-AFFF5137D7A6}"/>
              </a:ext>
            </a:extLst>
          </p:cNvPr>
          <p:cNvSpPr/>
          <p:nvPr/>
        </p:nvSpPr>
        <p:spPr>
          <a:xfrm>
            <a:off x="4205364" y="2382783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EETAC</a:t>
            </a:r>
          </a:p>
          <a:p>
            <a:pPr lvl="0" defTabSz="1440000">
              <a:spcBef>
                <a:spcPts val="300"/>
              </a:spcBef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Castelldefels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Telecommunications and Aerospace Engineering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cantonades arrodonides 51">
            <a:extLst>
              <a:ext uri="{FF2B5EF4-FFF2-40B4-BE49-F238E27FC236}">
                <a16:creationId xmlns:a16="http://schemas.microsoft.com/office/drawing/2014/main" id="{B00E335B-21CF-4500-A479-BD4CD37D77ED}"/>
              </a:ext>
            </a:extLst>
          </p:cNvPr>
          <p:cNvSpPr/>
          <p:nvPr/>
        </p:nvSpPr>
        <p:spPr>
          <a:xfrm>
            <a:off x="10008587" y="2382838"/>
            <a:ext cx="1846127" cy="1295865"/>
          </a:xfrm>
          <a:prstGeom prst="roundRect">
            <a:avLst>
              <a:gd name="adj" fmla="val 14509"/>
            </a:avLst>
          </a:prstGeom>
          <a:solidFill>
            <a:srgbClr val="BA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EPSEVG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Vilanova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Geltrú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Engineering</a:t>
            </a:r>
            <a:endParaRPr lang="it-IT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: cantonades arrodonides 52">
            <a:extLst>
              <a:ext uri="{FF2B5EF4-FFF2-40B4-BE49-F238E27FC236}">
                <a16:creationId xmlns:a16="http://schemas.microsoft.com/office/drawing/2014/main" id="{9D74EB7F-D656-459C-A757-ACC980EA2209}"/>
              </a:ext>
            </a:extLst>
          </p:cNvPr>
          <p:cNvSpPr/>
          <p:nvPr/>
        </p:nvSpPr>
        <p:spPr>
          <a:xfrm>
            <a:off x="4205070" y="3764658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ETSAV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Vallès</a:t>
            </a: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Architecture </a:t>
            </a:r>
          </a:p>
        </p:txBody>
      </p:sp>
      <p:sp>
        <p:nvSpPr>
          <p:cNvPr id="54" name="Rectangle: cantonades arrodonides 53">
            <a:extLst>
              <a:ext uri="{FF2B5EF4-FFF2-40B4-BE49-F238E27FC236}">
                <a16:creationId xmlns:a16="http://schemas.microsoft.com/office/drawing/2014/main" id="{4A8F7EAE-D067-402D-96BA-4C39F027CA6B}"/>
              </a:ext>
            </a:extLst>
          </p:cNvPr>
          <p:cNvSpPr/>
          <p:nvPr/>
        </p:nvSpPr>
        <p:spPr>
          <a:xfrm>
            <a:off x="10007851" y="3765347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ETSETB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Telecommunications</a:t>
            </a:r>
            <a:b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s-ES" sz="1100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cantonades arrodonides 54">
            <a:extLst>
              <a:ext uri="{FF2B5EF4-FFF2-40B4-BE49-F238E27FC236}">
                <a16:creationId xmlns:a16="http://schemas.microsoft.com/office/drawing/2014/main" id="{626C92B9-9107-4C0B-B88A-70A9C8F1805E}"/>
              </a:ext>
            </a:extLst>
          </p:cNvPr>
          <p:cNvSpPr/>
          <p:nvPr/>
        </p:nvSpPr>
        <p:spPr>
          <a:xfrm>
            <a:off x="4220125" y="5146494"/>
            <a:ext cx="1846863" cy="1295865"/>
          </a:xfrm>
          <a:prstGeom prst="roundRect">
            <a:avLst>
              <a:gd name="adj" fmla="val 14509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FNB</a:t>
            </a:r>
          </a:p>
          <a:p>
            <a:pPr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School</a:t>
            </a:r>
            <a:b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Nautical Studies </a:t>
            </a:r>
            <a:endParaRPr lang="ca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cantonades arrodonides 55">
            <a:extLst>
              <a:ext uri="{FF2B5EF4-FFF2-40B4-BE49-F238E27FC236}">
                <a16:creationId xmlns:a16="http://schemas.microsoft.com/office/drawing/2014/main" id="{40704069-9D29-4C9A-98BC-480FF326806B}"/>
              </a:ext>
            </a:extLst>
          </p:cNvPr>
          <p:cNvSpPr/>
          <p:nvPr/>
        </p:nvSpPr>
        <p:spPr>
          <a:xfrm>
            <a:off x="10027954" y="5147855"/>
            <a:ext cx="1849382" cy="1295865"/>
          </a:xfrm>
          <a:prstGeom prst="roundRect">
            <a:avLst>
              <a:gd name="adj" fmla="val 14509"/>
            </a:avLst>
          </a:prstGeom>
          <a:solidFill>
            <a:srgbClr val="6D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rtlCol="0" anchor="t"/>
          <a:lstStyle/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ca-ES" sz="1100" b="1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CITM</a:t>
            </a:r>
          </a:p>
          <a:p>
            <a:pPr lvl="0" defTabSz="1440000">
              <a:spcBef>
                <a:spcPts val="300"/>
              </a:spcBef>
              <a:tabLst>
                <a:tab pos="288000" algn="l"/>
              </a:tabLst>
            </a:pP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Processing </a:t>
            </a:r>
            <a:b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Multimedia Technology Centre</a:t>
            </a:r>
            <a:endParaRPr lang="ca-ES" sz="11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3">
            <a:extLst>
              <a:ext uri="{FF2B5EF4-FFF2-40B4-BE49-F238E27FC236}">
                <a16:creationId xmlns:a16="http://schemas.microsoft.com/office/drawing/2014/main" id="{3CB5BDBD-F5E1-4B9B-8870-FCCC794C31C6}"/>
              </a:ext>
            </a:extLst>
          </p:cNvPr>
          <p:cNvSpPr txBox="1">
            <a:spLocks/>
          </p:cNvSpPr>
          <p:nvPr/>
        </p:nvSpPr>
        <p:spPr>
          <a:xfrm>
            <a:off x="876000" y="909000"/>
            <a:ext cx="7020000" cy="1800000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s-ES" sz="60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ca-ES" sz="60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àfic 1">
            <a:extLst>
              <a:ext uri="{FF2B5EF4-FFF2-40B4-BE49-F238E27FC236}">
                <a16:creationId xmlns:a16="http://schemas.microsoft.com/office/drawing/2014/main" id="{B895DCF6-2EE0-41DA-AC0B-37FA5493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868" r="15123" b="-742"/>
          <a:stretch/>
        </p:blipFill>
        <p:spPr>
          <a:xfrm>
            <a:off x="5290510" y="0"/>
            <a:ext cx="690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cantonades arrodonides 66">
            <a:extLst>
              <a:ext uri="{FF2B5EF4-FFF2-40B4-BE49-F238E27FC236}">
                <a16:creationId xmlns:a16="http://schemas.microsoft.com/office/drawing/2014/main" id="{44ED7EDF-3F25-4587-9F34-BF0FA83AC9E8}"/>
              </a:ext>
            </a:extLst>
          </p:cNvPr>
          <p:cNvSpPr/>
          <p:nvPr/>
        </p:nvSpPr>
        <p:spPr>
          <a:xfrm>
            <a:off x="7536001" y="909638"/>
            <a:ext cx="4249896" cy="3481730"/>
          </a:xfrm>
          <a:prstGeom prst="roundRect">
            <a:avLst>
              <a:gd name="adj" fmla="val 721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69" name="Rectangle: cantonades arrodonides 68">
            <a:extLst>
              <a:ext uri="{FF2B5EF4-FFF2-40B4-BE49-F238E27FC236}">
                <a16:creationId xmlns:a16="http://schemas.microsoft.com/office/drawing/2014/main" id="{154783EA-4E63-4ABD-B6D5-2E6B44636095}"/>
              </a:ext>
            </a:extLst>
          </p:cNvPr>
          <p:cNvSpPr/>
          <p:nvPr/>
        </p:nvSpPr>
        <p:spPr>
          <a:xfrm>
            <a:off x="7747226" y="2536732"/>
            <a:ext cx="3825255" cy="1668920"/>
          </a:xfrm>
          <a:prstGeom prst="roundRect">
            <a:avLst>
              <a:gd name="adj" fmla="val 8264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100,700</a:t>
            </a:r>
          </a:p>
          <a:p>
            <a:pPr lvl="0" algn="ctr"/>
            <a:r>
              <a:rPr lang="ca-ES" sz="13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</a:p>
        </p:txBody>
      </p:sp>
      <p:sp>
        <p:nvSpPr>
          <p:cNvPr id="68" name="Rectangle: cantonades arrodonides 67">
            <a:extLst>
              <a:ext uri="{FF2B5EF4-FFF2-40B4-BE49-F238E27FC236}">
                <a16:creationId xmlns:a16="http://schemas.microsoft.com/office/drawing/2014/main" id="{13B3A2D6-2043-4E31-A741-4C2474D725E6}"/>
              </a:ext>
            </a:extLst>
          </p:cNvPr>
          <p:cNvSpPr/>
          <p:nvPr/>
        </p:nvSpPr>
        <p:spPr>
          <a:xfrm>
            <a:off x="384830" y="909638"/>
            <a:ext cx="7023983" cy="3481730"/>
          </a:xfrm>
          <a:prstGeom prst="roundRect">
            <a:avLst>
              <a:gd name="adj" fmla="val 7329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57" name="Rectangle: cantonades arrodonides 56">
            <a:extLst>
              <a:ext uri="{FF2B5EF4-FFF2-40B4-BE49-F238E27FC236}">
                <a16:creationId xmlns:a16="http://schemas.microsoft.com/office/drawing/2014/main" id="{C5FA421C-301F-4B51-A5A7-49E83794FCD5}"/>
              </a:ext>
            </a:extLst>
          </p:cNvPr>
          <p:cNvSpPr/>
          <p:nvPr/>
        </p:nvSpPr>
        <p:spPr>
          <a:xfrm>
            <a:off x="384830" y="4509000"/>
            <a:ext cx="7023983" cy="1980700"/>
          </a:xfrm>
          <a:prstGeom prst="roundRect">
            <a:avLst>
              <a:gd name="adj" fmla="val 11056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699D3EDC-0BFA-4ED8-B143-5C61932A2F48}"/>
              </a:ext>
            </a:extLst>
          </p:cNvPr>
          <p:cNvSpPr txBox="1">
            <a:spLocks/>
          </p:cNvSpPr>
          <p:nvPr/>
        </p:nvSpPr>
        <p:spPr>
          <a:xfrm>
            <a:off x="368928" y="374973"/>
            <a:ext cx="2880000" cy="418343"/>
          </a:xfrm>
          <a:prstGeom prst="rect">
            <a:avLst/>
          </a:prstGeom>
        </p:spPr>
        <p:txBody>
          <a:bodyPr lIns="0" tIns="14400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ca-ES" sz="2400" b="1" dirty="0" err="1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ca-ES" sz="2400" b="1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2361FCE4-7A49-4347-8331-FAA5319A35BF}"/>
              </a:ext>
            </a:extLst>
          </p:cNvPr>
          <p:cNvSpPr/>
          <p:nvPr/>
        </p:nvSpPr>
        <p:spPr>
          <a:xfrm>
            <a:off x="7536001" y="4509000"/>
            <a:ext cx="4249895" cy="1980700"/>
          </a:xfrm>
          <a:prstGeom prst="roundRect">
            <a:avLst>
              <a:gd name="adj" fmla="val 11997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a-ES" dirty="0">
              <a:solidFill>
                <a:srgbClr val="2A2A45"/>
              </a:solidFill>
            </a:endParaRP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C8A49095-B7F3-44E7-B548-501A7771520A}"/>
              </a:ext>
            </a:extLst>
          </p:cNvPr>
          <p:cNvSpPr txBox="1"/>
          <p:nvPr/>
        </p:nvSpPr>
        <p:spPr>
          <a:xfrm>
            <a:off x="7855418" y="4618192"/>
            <a:ext cx="4944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ca-ES" sz="2800" dirty="0">
              <a:solidFill>
                <a:srgbClr val="2A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A7476-C9DA-43CD-84FC-6F974D86687A}"/>
              </a:ext>
            </a:extLst>
          </p:cNvPr>
          <p:cNvSpPr/>
          <p:nvPr/>
        </p:nvSpPr>
        <p:spPr>
          <a:xfrm>
            <a:off x="10078724" y="4625433"/>
            <a:ext cx="147112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ca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35597F8C-77E0-4253-8042-798F4445A44E}"/>
              </a:ext>
            </a:extLst>
          </p:cNvPr>
          <p:cNvSpPr txBox="1"/>
          <p:nvPr/>
        </p:nvSpPr>
        <p:spPr>
          <a:xfrm>
            <a:off x="7852019" y="5501963"/>
            <a:ext cx="9957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12DC0-5DE6-449F-9B49-0F37747DDDB9}"/>
              </a:ext>
            </a:extLst>
          </p:cNvPr>
          <p:cNvSpPr/>
          <p:nvPr/>
        </p:nvSpPr>
        <p:spPr>
          <a:xfrm>
            <a:off x="10056000" y="5491458"/>
            <a:ext cx="14938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3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ca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cantonades arrodonides 21">
            <a:extLst>
              <a:ext uri="{FF2B5EF4-FFF2-40B4-BE49-F238E27FC236}">
                <a16:creationId xmlns:a16="http://schemas.microsoft.com/office/drawing/2014/main" id="{085F3521-F6D0-4319-A4E0-0BF89AE2748B}"/>
              </a:ext>
            </a:extLst>
          </p:cNvPr>
          <p:cNvSpPr/>
          <p:nvPr/>
        </p:nvSpPr>
        <p:spPr>
          <a:xfrm>
            <a:off x="7853841" y="6023236"/>
            <a:ext cx="3703703" cy="269988"/>
          </a:xfrm>
          <a:prstGeom prst="roundRect">
            <a:avLst>
              <a:gd name="adj" fmla="val 41243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sp>
        <p:nvSpPr>
          <p:cNvPr id="23" name="Rectangle: cantonades arrodonides 22">
            <a:extLst>
              <a:ext uri="{FF2B5EF4-FFF2-40B4-BE49-F238E27FC236}">
                <a16:creationId xmlns:a16="http://schemas.microsoft.com/office/drawing/2014/main" id="{37D3787F-6B4D-4FFF-994F-6EB6F57137C4}"/>
              </a:ext>
            </a:extLst>
          </p:cNvPr>
          <p:cNvSpPr/>
          <p:nvPr/>
        </p:nvSpPr>
        <p:spPr>
          <a:xfrm>
            <a:off x="7864734" y="5096040"/>
            <a:ext cx="1819768" cy="264256"/>
          </a:xfrm>
          <a:prstGeom prst="roundRect">
            <a:avLst>
              <a:gd name="adj" fmla="val 42963"/>
            </a:avLst>
          </a:prstGeom>
          <a:solidFill>
            <a:srgbClr val="E2E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a-ES"/>
          </a:p>
        </p:txBody>
      </p:sp>
      <p:grpSp>
        <p:nvGrpSpPr>
          <p:cNvPr id="58" name="Agrupa 57">
            <a:extLst>
              <a:ext uri="{FF2B5EF4-FFF2-40B4-BE49-F238E27FC236}">
                <a16:creationId xmlns:a16="http://schemas.microsoft.com/office/drawing/2014/main" id="{D84FB10E-34B3-4139-B5E4-2710C13A61B0}"/>
              </a:ext>
            </a:extLst>
          </p:cNvPr>
          <p:cNvGrpSpPr/>
          <p:nvPr/>
        </p:nvGrpSpPr>
        <p:grpSpPr>
          <a:xfrm>
            <a:off x="742026" y="4689000"/>
            <a:ext cx="1184263" cy="1686554"/>
            <a:chOff x="1056000" y="4364111"/>
            <a:chExt cx="1184263" cy="168655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A8331F-2481-4D12-A519-F7CB7E318105}"/>
                </a:ext>
              </a:extLst>
            </p:cNvPr>
            <p:cNvSpPr/>
            <p:nvPr/>
          </p:nvSpPr>
          <p:spPr>
            <a:xfrm>
              <a:off x="1098990" y="4364111"/>
              <a:ext cx="1141273" cy="1141272"/>
            </a:xfrm>
            <a:prstGeom prst="ellipse">
              <a:avLst/>
            </a:prstGeom>
            <a:solidFill>
              <a:srgbClr val="E2E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AA9028-912E-4699-BC2E-09A70D9DE642}"/>
                </a:ext>
              </a:extLst>
            </p:cNvPr>
            <p:cNvSpPr/>
            <p:nvPr/>
          </p:nvSpPr>
          <p:spPr>
            <a:xfrm>
              <a:off x="1098991" y="5589000"/>
              <a:ext cx="1031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bachelor’s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Connector recte 48">
              <a:extLst>
                <a:ext uri="{FF2B5EF4-FFF2-40B4-BE49-F238E27FC236}">
                  <a16:creationId xmlns:a16="http://schemas.microsoft.com/office/drawing/2014/main" id="{E2BF059C-468B-49A0-AAAE-B28C678CF71B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00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 58">
            <a:extLst>
              <a:ext uri="{FF2B5EF4-FFF2-40B4-BE49-F238E27FC236}">
                <a16:creationId xmlns:a16="http://schemas.microsoft.com/office/drawing/2014/main" id="{5CED13F4-2FF7-495A-B52A-37FDB23B7A5F}"/>
              </a:ext>
            </a:extLst>
          </p:cNvPr>
          <p:cNvGrpSpPr/>
          <p:nvPr/>
        </p:nvGrpSpPr>
        <p:grpSpPr>
          <a:xfrm>
            <a:off x="2399714" y="4689000"/>
            <a:ext cx="1178168" cy="1686554"/>
            <a:chOff x="2417997" y="4364111"/>
            <a:chExt cx="1178168" cy="16865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60F355-91BC-42D4-AB9E-3CABE7394389}"/>
                </a:ext>
              </a:extLst>
            </p:cNvPr>
            <p:cNvSpPr/>
            <p:nvPr/>
          </p:nvSpPr>
          <p:spPr>
            <a:xfrm>
              <a:off x="2454892" y="4364111"/>
              <a:ext cx="1141273" cy="1141272"/>
            </a:xfrm>
            <a:prstGeom prst="ellipse">
              <a:avLst/>
            </a:prstGeom>
            <a:solidFill>
              <a:srgbClr val="19B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F082D4-089C-4821-9E73-B7BE5D07A2F3}"/>
                </a:ext>
              </a:extLst>
            </p:cNvPr>
            <p:cNvSpPr/>
            <p:nvPr/>
          </p:nvSpPr>
          <p:spPr>
            <a:xfrm>
              <a:off x="2460987" y="5589000"/>
              <a:ext cx="10319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master’s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Connector recte 51">
              <a:extLst>
                <a:ext uri="{FF2B5EF4-FFF2-40B4-BE49-F238E27FC236}">
                  <a16:creationId xmlns:a16="http://schemas.microsoft.com/office/drawing/2014/main" id="{1981F1DE-4F1F-4397-AE95-883B2E379A25}"/>
                </a:ext>
              </a:extLst>
            </p:cNvPr>
            <p:cNvCxnSpPr>
              <a:cxnSpLocks/>
            </p:cNvCxnSpPr>
            <p:nvPr/>
          </p:nvCxnSpPr>
          <p:spPr>
            <a:xfrm>
              <a:off x="241799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Agrupa 54">
            <a:extLst>
              <a:ext uri="{FF2B5EF4-FFF2-40B4-BE49-F238E27FC236}">
                <a16:creationId xmlns:a16="http://schemas.microsoft.com/office/drawing/2014/main" id="{B905BF5D-4D59-4E18-970D-4BD9EFB5955D}"/>
              </a:ext>
            </a:extLst>
          </p:cNvPr>
          <p:cNvGrpSpPr/>
          <p:nvPr/>
        </p:nvGrpSpPr>
        <p:grpSpPr>
          <a:xfrm>
            <a:off x="4011038" y="4689000"/>
            <a:ext cx="1289042" cy="1686554"/>
            <a:chOff x="3652437" y="4364111"/>
            <a:chExt cx="1289042" cy="168655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F9BFBA-243E-4D09-977F-B269862B1D0D}"/>
                </a:ext>
              </a:extLst>
            </p:cNvPr>
            <p:cNvSpPr/>
            <p:nvPr/>
          </p:nvSpPr>
          <p:spPr>
            <a:xfrm>
              <a:off x="3693397" y="4364111"/>
              <a:ext cx="1141273" cy="1141272"/>
            </a:xfrm>
            <a:prstGeom prst="ellipse">
              <a:avLst/>
            </a:prstGeom>
            <a:solidFill>
              <a:srgbClr val="188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509537-852C-47AF-8289-345DC4AE9525}"/>
                </a:ext>
              </a:extLst>
            </p:cNvPr>
            <p:cNvSpPr/>
            <p:nvPr/>
          </p:nvSpPr>
          <p:spPr>
            <a:xfrm>
              <a:off x="3695954" y="5589000"/>
              <a:ext cx="1245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doctoral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nector recte 52">
              <a:extLst>
                <a:ext uri="{FF2B5EF4-FFF2-40B4-BE49-F238E27FC236}">
                  <a16:creationId xmlns:a16="http://schemas.microsoft.com/office/drawing/2014/main" id="{4C3F25A0-8393-4202-A1AE-A62A7495F8CF}"/>
                </a:ext>
              </a:extLst>
            </p:cNvPr>
            <p:cNvCxnSpPr>
              <a:cxnSpLocks/>
            </p:cNvCxnSpPr>
            <p:nvPr/>
          </p:nvCxnSpPr>
          <p:spPr>
            <a:xfrm>
              <a:off x="365243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>
            <a:extLst>
              <a:ext uri="{FF2B5EF4-FFF2-40B4-BE49-F238E27FC236}">
                <a16:creationId xmlns:a16="http://schemas.microsoft.com/office/drawing/2014/main" id="{DD9D7C09-31F9-440B-837C-74C7AA96E904}"/>
              </a:ext>
            </a:extLst>
          </p:cNvPr>
          <p:cNvGrpSpPr/>
          <p:nvPr/>
        </p:nvGrpSpPr>
        <p:grpSpPr>
          <a:xfrm>
            <a:off x="5632079" y="4689000"/>
            <a:ext cx="1903920" cy="1686554"/>
            <a:chOff x="4891957" y="4364111"/>
            <a:chExt cx="1903920" cy="168655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ADF91F3-D22F-419B-8F2C-D4E7D1E6D38C}"/>
                </a:ext>
              </a:extLst>
            </p:cNvPr>
            <p:cNvSpPr/>
            <p:nvPr/>
          </p:nvSpPr>
          <p:spPr>
            <a:xfrm>
              <a:off x="4931902" y="4364111"/>
              <a:ext cx="1141273" cy="1141272"/>
            </a:xfrm>
            <a:prstGeom prst="ellipse">
              <a:avLst/>
            </a:prstGeom>
            <a:solidFill>
              <a:srgbClr val="0241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a-ES" sz="3200" dirty="0">
                  <a:solidFill>
                    <a:srgbClr val="F1F1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360EBA-E149-418E-B006-6150DDB9DAB9}"/>
                </a:ext>
              </a:extLst>
            </p:cNvPr>
            <p:cNvSpPr/>
            <p:nvPr/>
          </p:nvSpPr>
          <p:spPr>
            <a:xfrm>
              <a:off x="4944535" y="5589000"/>
              <a:ext cx="18513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continuing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r>
                <a:rPr lang="ca-ES" sz="1200" dirty="0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dirty="0" err="1">
                  <a:solidFill>
                    <a:srgbClr val="2A2A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endParaRPr lang="ca-ES" sz="1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Connector recte 53">
              <a:extLst>
                <a:ext uri="{FF2B5EF4-FFF2-40B4-BE49-F238E27FC236}">
                  <a16:creationId xmlns:a16="http://schemas.microsoft.com/office/drawing/2014/main" id="{0E948332-8EC9-4DA6-8A29-C061A15FBA99}"/>
                </a:ext>
              </a:extLst>
            </p:cNvPr>
            <p:cNvCxnSpPr>
              <a:cxnSpLocks/>
            </p:cNvCxnSpPr>
            <p:nvPr/>
          </p:nvCxnSpPr>
          <p:spPr>
            <a:xfrm>
              <a:off x="4891957" y="4804572"/>
              <a:ext cx="0" cy="1144428"/>
            </a:xfrm>
            <a:prstGeom prst="line">
              <a:avLst/>
            </a:prstGeom>
            <a:ln w="3175">
              <a:solidFill>
                <a:srgbClr val="2A2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31F400B3-39AF-4C51-A91D-9C81859D1101}"/>
              </a:ext>
            </a:extLst>
          </p:cNvPr>
          <p:cNvSpPr txBox="1"/>
          <p:nvPr/>
        </p:nvSpPr>
        <p:spPr>
          <a:xfrm>
            <a:off x="5743109" y="1102019"/>
            <a:ext cx="14620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2A2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2,600</a:t>
            </a:r>
          </a:p>
          <a:p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QuadreDeText 75">
            <a:extLst>
              <a:ext uri="{FF2B5EF4-FFF2-40B4-BE49-F238E27FC236}">
                <a16:creationId xmlns:a16="http://schemas.microsoft.com/office/drawing/2014/main" id="{5DD3B9C3-71E0-4188-94EA-A4D1B4E48C20}"/>
              </a:ext>
            </a:extLst>
          </p:cNvPr>
          <p:cNvSpPr txBox="1"/>
          <p:nvPr/>
        </p:nvSpPr>
        <p:spPr>
          <a:xfrm>
            <a:off x="4142362" y="1114417"/>
            <a:ext cx="11280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1887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2,300</a:t>
            </a:r>
            <a:endParaRPr lang="ca-ES" sz="2800" dirty="0">
              <a:solidFill>
                <a:srgbClr val="188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doctoral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QuadreDeText 85">
            <a:extLst>
              <a:ext uri="{FF2B5EF4-FFF2-40B4-BE49-F238E27FC236}">
                <a16:creationId xmlns:a16="http://schemas.microsoft.com/office/drawing/2014/main" id="{0257A33E-48A4-46AB-9178-0133CFDDAA0B}"/>
              </a:ext>
            </a:extLst>
          </p:cNvPr>
          <p:cNvSpPr txBox="1"/>
          <p:nvPr/>
        </p:nvSpPr>
        <p:spPr>
          <a:xfrm>
            <a:off x="785016" y="1114417"/>
            <a:ext cx="13863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CBD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25,900</a:t>
            </a:r>
          </a:p>
          <a:p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QuadreDeText 86">
            <a:extLst>
              <a:ext uri="{FF2B5EF4-FFF2-40B4-BE49-F238E27FC236}">
                <a16:creationId xmlns:a16="http://schemas.microsoft.com/office/drawing/2014/main" id="{2765D0C6-CBBD-4307-9B05-C820C4E13EA1}"/>
              </a:ext>
            </a:extLst>
          </p:cNvPr>
          <p:cNvSpPr txBox="1"/>
          <p:nvPr/>
        </p:nvSpPr>
        <p:spPr>
          <a:xfrm>
            <a:off x="2509775" y="1114417"/>
            <a:ext cx="126998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3200" dirty="0">
                <a:solidFill>
                  <a:srgbClr val="19BD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5,500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master’s degree students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cantonades arrodonides 69">
            <a:extLst>
              <a:ext uri="{FF2B5EF4-FFF2-40B4-BE49-F238E27FC236}">
                <a16:creationId xmlns:a16="http://schemas.microsoft.com/office/drawing/2014/main" id="{CA97ED2D-11AE-44E5-9866-AAD1792053E2}"/>
              </a:ext>
            </a:extLst>
          </p:cNvPr>
          <p:cNvSpPr/>
          <p:nvPr/>
        </p:nvSpPr>
        <p:spPr>
          <a:xfrm>
            <a:off x="7747226" y="1102019"/>
            <a:ext cx="1871860" cy="1325521"/>
          </a:xfrm>
          <a:prstGeom prst="roundRect">
            <a:avLst>
              <a:gd name="adj" fmla="val 11794"/>
            </a:avLst>
          </a:prstGeom>
          <a:solidFill>
            <a:srgbClr val="19B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lvl="0" algn="ctr">
              <a:lnSpc>
                <a:spcPct val="80000"/>
              </a:lnSpc>
            </a:pPr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6,600</a:t>
            </a:r>
            <a:endParaRPr lang="ca-ES" sz="31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of bachelor’s and master’s degrees </a:t>
            </a:r>
            <a:endParaRPr lang="pt-BR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dirty="0">
              <a:solidFill>
                <a:srgbClr val="F5F5F5"/>
              </a:solidFill>
            </a:endParaRPr>
          </a:p>
        </p:txBody>
      </p:sp>
      <p:sp>
        <p:nvSpPr>
          <p:cNvPr id="48" name="Rectangle: cantonades arrodonides 47">
            <a:extLst>
              <a:ext uri="{FF2B5EF4-FFF2-40B4-BE49-F238E27FC236}">
                <a16:creationId xmlns:a16="http://schemas.microsoft.com/office/drawing/2014/main" id="{D3FD5E4F-D323-4F70-B790-0ED853517B59}"/>
              </a:ext>
            </a:extLst>
          </p:cNvPr>
          <p:cNvSpPr/>
          <p:nvPr/>
        </p:nvSpPr>
        <p:spPr>
          <a:xfrm>
            <a:off x="9697162" y="1102019"/>
            <a:ext cx="1875320" cy="1325521"/>
          </a:xfrm>
          <a:prstGeom prst="roundRect">
            <a:avLst>
              <a:gd name="adj" fmla="val 11794"/>
            </a:avLst>
          </a:prstGeom>
          <a:solidFill>
            <a:srgbClr val="188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algn="ctr">
              <a:lnSpc>
                <a:spcPct val="80000"/>
              </a:lnSpc>
            </a:pPr>
            <a:r>
              <a:rPr lang="ca-ES" sz="3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6,000</a:t>
            </a:r>
          </a:p>
          <a:p>
            <a:pPr algn="ctr">
              <a:lnSpc>
                <a:spcPct val="80000"/>
              </a:lnSpc>
            </a:pP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BR" sz="1200" dirty="0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F5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endParaRPr lang="pt-BR" sz="1200" dirty="0">
              <a:solidFill>
                <a:srgbClr val="F5F5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dirty="0">
              <a:solidFill>
                <a:srgbClr val="F5F5F5"/>
              </a:solidFill>
            </a:endParaRPr>
          </a:p>
        </p:txBody>
      </p:sp>
      <p:pic>
        <p:nvPicPr>
          <p:cNvPr id="51" name="Gràfic 50">
            <a:extLst>
              <a:ext uri="{FF2B5EF4-FFF2-40B4-BE49-F238E27FC236}">
                <a16:creationId xmlns:a16="http://schemas.microsoft.com/office/drawing/2014/main" id="{878DC7EA-204F-4895-9B75-FD831DCE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0118" y="2102439"/>
            <a:ext cx="43148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CB54EEF-AB48-482C-BFF6-C30F54AA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8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554</Words>
  <Application>Microsoft Office PowerPoint</Application>
  <PresentationFormat>Pantalla panoràmica</PresentationFormat>
  <Paragraphs>207</Paragraphs>
  <Slides>30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7" baseType="lpstr">
      <vt:lpstr>72</vt:lpstr>
      <vt:lpstr>72 Light</vt:lpstr>
      <vt:lpstr>Arial</vt:lpstr>
      <vt:lpstr>Arial Black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Ana Fernandez Casals</dc:creator>
  <cp:lastModifiedBy>Ana Fernandez Casals</cp:lastModifiedBy>
  <cp:revision>264</cp:revision>
  <dcterms:created xsi:type="dcterms:W3CDTF">2025-09-09T09:03:22Z</dcterms:created>
  <dcterms:modified xsi:type="dcterms:W3CDTF">2025-10-13T13:16:45Z</dcterms:modified>
</cp:coreProperties>
</file>